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36" r:id="rId3"/>
    <p:sldId id="257" r:id="rId4"/>
    <p:sldId id="258" r:id="rId5"/>
    <p:sldId id="267" r:id="rId6"/>
    <p:sldId id="334" r:id="rId7"/>
    <p:sldId id="268" r:id="rId8"/>
    <p:sldId id="269" r:id="rId9"/>
    <p:sldId id="326" r:id="rId10"/>
    <p:sldId id="329" r:id="rId11"/>
    <p:sldId id="270" r:id="rId12"/>
    <p:sldId id="275" r:id="rId13"/>
    <p:sldId id="320" r:id="rId14"/>
    <p:sldId id="294" r:id="rId15"/>
    <p:sldId id="292" r:id="rId16"/>
    <p:sldId id="281" r:id="rId17"/>
    <p:sldId id="278" r:id="rId18"/>
    <p:sldId id="327" r:id="rId19"/>
    <p:sldId id="277" r:id="rId20"/>
    <p:sldId id="328" r:id="rId21"/>
    <p:sldId id="296" r:id="rId22"/>
    <p:sldId id="324" r:id="rId23"/>
    <p:sldId id="297" r:id="rId24"/>
    <p:sldId id="319" r:id="rId25"/>
    <p:sldId id="332" r:id="rId26"/>
    <p:sldId id="333" r:id="rId27"/>
    <p:sldId id="299" r:id="rId28"/>
    <p:sldId id="331" r:id="rId29"/>
    <p:sldId id="302" r:id="rId30"/>
    <p:sldId id="318" r:id="rId31"/>
    <p:sldId id="325" r:id="rId32"/>
    <p:sldId id="316" r:id="rId33"/>
    <p:sldId id="290" r:id="rId34"/>
    <p:sldId id="285" r:id="rId35"/>
    <p:sldId id="335" r:id="rId36"/>
    <p:sldId id="313" r:id="rId37"/>
    <p:sldId id="310" r:id="rId38"/>
    <p:sldId id="321" r:id="rId39"/>
    <p:sldId id="323" r:id="rId40"/>
    <p:sldId id="322" r:id="rId41"/>
    <p:sldId id="283" r:id="rId42"/>
    <p:sldId id="309" r:id="rId43"/>
    <p:sldId id="311" r:id="rId44"/>
    <p:sldId id="282" r:id="rId45"/>
    <p:sldId id="280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91" autoAdjust="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64B834D-A7A3-406C-AB44-7367F3DDE974}" type="datetimeFigureOut">
              <a:rPr lang="zh-TW" altLang="en-US" smtClean="0"/>
              <a:t>2025/9/1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E1C31EF-BC16-49D1-96B1-DB4E8F860C1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2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github.com/YiFan0221/Resume/blob/main/STAR-ZH.md#section-1-1-2-sta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YiFan0221/Resume/blob/main/STAR-ZH.md#section-1-2-3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YiFan0221/Resume/blob/main/STAR-ZH.md#section-1-3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YiFan0221/Resume/blob/main/STAR-ZH.md#section-1-4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9.xml"/><Relationship Id="rId7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slide" Target="slide35.xml"/><Relationship Id="rId4" Type="http://schemas.openxmlformats.org/officeDocument/2006/relationships/slide" Target="slide11.xml"/><Relationship Id="rId9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fnoip.ddns.net:8080/" TargetMode="External"/><Relationship Id="rId5" Type="http://schemas.openxmlformats.org/officeDocument/2006/relationships/hyperlink" Target="https://github.com/YiFan0221/YiFanServer" TargetMode="External"/><Relationship Id="rId4" Type="http://schemas.openxmlformats.org/officeDocument/2006/relationships/hyperlink" Target="https://github.com/YiFan0221/TeaOrFish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Fan0221/Resume/blob/main/STAR-ZH.md#section-1-1-2-star" TargetMode="External"/><Relationship Id="rId2" Type="http://schemas.openxmlformats.org/officeDocument/2006/relationships/hyperlink" Target="https://www.freeway.gov.tw/Upload/Html/2017410162/page07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s://www.freeway.gov.tw/Upload/Html/2017410162/page0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ithub.com/YiFan0221/Resume/blob/main/STAR-ZH.md#section-1-1-1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個人</a:t>
            </a:r>
            <a:r>
              <a:rPr lang="zh-TW" altLang="en-US" sz="3600" dirty="0"/>
              <a:t>簡報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099216"/>
          </a:xfrm>
        </p:spPr>
        <p:txBody>
          <a:bodyPr>
            <a:normAutofit/>
          </a:bodyPr>
          <a:lstStyle/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r>
              <a:rPr lang="zh-TW" altLang="en-US" dirty="0" smtClean="0"/>
              <a:t>講者</a:t>
            </a:r>
            <a:r>
              <a:rPr lang="en-US" altLang="zh-TW" dirty="0" smtClean="0"/>
              <a:t>:</a:t>
            </a:r>
            <a:r>
              <a:rPr lang="zh-TW" altLang="en-US" dirty="0" smtClean="0"/>
              <a:t>許逸帆</a:t>
            </a:r>
            <a:endParaRPr lang="en-US" altLang="zh-TW" dirty="0" smtClean="0"/>
          </a:p>
          <a:p>
            <a:pPr algn="r"/>
            <a:endParaRPr lang="en-US" altLang="zh-TW" dirty="0"/>
          </a:p>
          <a:p>
            <a:pPr algn="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2" action="ppaction://hlinksldjump"/>
              </a:rPr>
              <a:t>Back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1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4016"/>
            <a:ext cx="4499992" cy="3429000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4016"/>
            <a:ext cx="4644008" cy="342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4499992" cy="3284984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499992" y="3573016"/>
            <a:ext cx="4644008" cy="32849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538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274638"/>
            <a:ext cx="6449920" cy="1143000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惠特科技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>
                <a:effectLst/>
              </a:rPr>
              <a:t>Probe </a:t>
            </a:r>
            <a:r>
              <a:rPr lang="en-US" altLang="zh-TW" sz="2800" dirty="0">
                <a:effectLst/>
              </a:rPr>
              <a:t>- Motion 3-Axis system </a:t>
            </a:r>
            <a:r>
              <a:rPr lang="zh-TW" altLang="en-US" sz="2800" dirty="0">
                <a:effectLst/>
              </a:rPr>
              <a:t>升級案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447800"/>
            <a:ext cx="8034096" cy="486152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1</a:t>
            </a:r>
            <a:r>
              <a:rPr lang="zh-TW" altLang="en-US" sz="2000" dirty="0"/>
              <a:t>人兼</a:t>
            </a:r>
            <a:r>
              <a:rPr lang="en-US" altLang="zh-TW" sz="2000" dirty="0"/>
              <a:t>Owner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C#,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State Pattern, Win32 API, IPC, Vision, Motion, Bode plot</a:t>
            </a:r>
          </a:p>
          <a:p>
            <a:r>
              <a:rPr lang="zh-TW" altLang="en-US" sz="2000" dirty="0"/>
              <a:t>主要成果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重啟前人停擺兩年的專案進入試量產</a:t>
            </a:r>
          </a:p>
          <a:p>
            <a:r>
              <a:rPr lang="zh-TW" altLang="en-US" sz="2000" dirty="0"/>
              <a:t>達成 可控精度為</a:t>
            </a:r>
            <a:r>
              <a:rPr lang="en-US" altLang="zh-TW" sz="2000" dirty="0"/>
              <a:t>0.1</a:t>
            </a:r>
            <a:r>
              <a:rPr lang="zh-TW" altLang="en-US" sz="2000" dirty="0"/>
              <a:t>微米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dut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sizem</a:t>
            </a:r>
            <a:r>
              <a:rPr lang="zh-TW" altLang="en-US" sz="2000" dirty="0"/>
              <a:t>約</a:t>
            </a:r>
            <a:r>
              <a:rPr lang="en-US" altLang="zh-TW" sz="2000" dirty="0"/>
              <a:t>30</a:t>
            </a:r>
            <a:r>
              <a:rPr lang="zh-TW" altLang="en-US" sz="2000" dirty="0"/>
              <a:t>條</a:t>
            </a:r>
            <a:r>
              <a:rPr lang="en-US" altLang="zh-TW" sz="2000" dirty="0"/>
              <a:t>, motion cycle time</a:t>
            </a:r>
            <a:r>
              <a:rPr lang="zh-TW" altLang="en-US" sz="2000" dirty="0"/>
              <a:t>為</a:t>
            </a:r>
            <a:r>
              <a:rPr lang="en-US" altLang="zh-TW" sz="2000" dirty="0"/>
              <a:t>16ms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職掌軟體外</a:t>
            </a:r>
            <a:r>
              <a:rPr lang="en-US" altLang="zh-TW" sz="2000" dirty="0"/>
              <a:t>, </a:t>
            </a:r>
            <a:r>
              <a:rPr lang="zh-TW" altLang="en-US" sz="2000" dirty="0"/>
              <a:t>能發揮跨領域溝通整合</a:t>
            </a:r>
            <a:r>
              <a:rPr lang="en-US" altLang="zh-TW" sz="2000" dirty="0"/>
              <a:t>, </a:t>
            </a:r>
            <a:r>
              <a:rPr lang="zh-TW" altLang="en-US" sz="2000" dirty="0"/>
              <a:t>解決機構</a:t>
            </a:r>
            <a:r>
              <a:rPr lang="en-US" altLang="zh-TW" sz="2000" dirty="0"/>
              <a:t>/EE/</a:t>
            </a:r>
            <a:r>
              <a:rPr lang="zh-TW" altLang="en-US" sz="2000" dirty="0"/>
              <a:t>物理問題</a:t>
            </a:r>
            <a:r>
              <a:rPr lang="en-US" altLang="zh-TW" sz="2000" dirty="0"/>
              <a:t>, </a:t>
            </a:r>
            <a:r>
              <a:rPr lang="zh-TW" altLang="en-US" sz="2000" dirty="0"/>
              <a:t>達成商業價值</a:t>
            </a:r>
          </a:p>
          <a:p>
            <a:r>
              <a:rPr lang="zh-TW" altLang="en-US" sz="2000" dirty="0"/>
              <a:t>每片藍膜可上下料後調整針位數次，在每個</a:t>
            </a:r>
            <a:r>
              <a:rPr lang="en-US" altLang="zh-TW" sz="2000" dirty="0" err="1"/>
              <a:t>dut</a:t>
            </a:r>
            <a:r>
              <a:rPr lang="zh-TW" altLang="en-US" sz="2000" dirty="0"/>
              <a:t>上的每個</a:t>
            </a:r>
            <a:r>
              <a:rPr lang="en-US" altLang="zh-TW" sz="2000" dirty="0"/>
              <a:t>pad</a:t>
            </a:r>
            <a:r>
              <a:rPr lang="zh-TW" altLang="en-US" sz="2000" dirty="0"/>
              <a:t>精準戳滿</a:t>
            </a:r>
            <a:r>
              <a:rPr lang="en-US" altLang="zh-TW" sz="2000" dirty="0"/>
              <a:t>6</a:t>
            </a:r>
            <a:r>
              <a:rPr lang="zh-TW" altLang="en-US" sz="2000" dirty="0"/>
              <a:t>個一抹淺淺不戳破薄膜的針</a:t>
            </a:r>
            <a:r>
              <a:rPr lang="zh-TW" altLang="en-US" sz="2000" dirty="0" smtClean="0"/>
              <a:t>痕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>
                <a:hlinkClick r:id="rId2"/>
              </a:rPr>
              <a:t>詳細技術專案細節</a:t>
            </a:r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445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photonics </a:t>
            </a:r>
            <a:r>
              <a:rPr lang="en-US" altLang="zh-TW" sz="4400" dirty="0" smtClean="0"/>
              <a:t>automation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7" name="Picture 3" descr="D:\面試資料\機械控制\56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2808312" cy="50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:\面試資料\機械控制\20180315_094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93096"/>
            <a:ext cx="3218408" cy="18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D:\面試資料\機械控制\20180419_0858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72816"/>
            <a:ext cx="3316064" cy="18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(2/7)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1620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Needle trace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2280" y="2288024"/>
            <a:ext cx="8229600" cy="4525963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1026" name="Picture 2" descr="D:\面試資料2022\機械控制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7658101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(3/7)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6830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Needle trace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2280" y="2288024"/>
            <a:ext cx="8229600" cy="4525963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5" name="Picture 4" descr="D:\面試資料\機械控制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56" y="1556792"/>
            <a:ext cx="796493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982355" y="6302672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(4/7)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5482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Develop linear </a:t>
            </a:r>
            <a:r>
              <a:rPr lang="en-US" altLang="zh-TW" dirty="0"/>
              <a:t>motion </a:t>
            </a:r>
            <a:r>
              <a:rPr lang="en-US" altLang="zh-TW" dirty="0" smtClean="0"/>
              <a:t>system</a:t>
            </a:r>
            <a:endParaRPr lang="zh-TW" altLang="en-US" dirty="0"/>
          </a:p>
        </p:txBody>
      </p:sp>
      <p:pic>
        <p:nvPicPr>
          <p:cNvPr id="17410" name="Picture 2" descr="D:\面試資料\機械控制\IMAG31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3973468" cy="21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D:\面試資料\機械控制\line_1505959732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55008"/>
            <a:ext cx="3973468" cy="22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面試資料\機械控制\20180315_1533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32" y="1556792"/>
            <a:ext cx="2907567" cy="51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(5/7)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920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/>
              </a:rPr>
              <a:t>Photoelectric </a:t>
            </a:r>
            <a:r>
              <a:rPr lang="en-US" altLang="zh-TW" b="1" dirty="0" smtClean="0">
                <a:effectLst/>
              </a:rPr>
              <a:t>Effect 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5823743" cy="377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989" y="3429000"/>
            <a:ext cx="575183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(6/7)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200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 </a:t>
            </a:r>
            <a:r>
              <a:rPr lang="en-US" altLang="zh-TW" dirty="0" smtClean="0"/>
              <a:t>loading wafer </a:t>
            </a:r>
            <a:r>
              <a:rPr lang="en-US" altLang="zh-TW" dirty="0"/>
              <a:t>cassette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 descr="D:\面試資料\機械控制\20180511_1314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8064896" cy="45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(7/7)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936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     惠特科技 </a:t>
            </a:r>
            <a:r>
              <a:rPr lang="en-US" altLang="zh-TW" dirty="0" smtClean="0">
                <a:effectLst/>
              </a:rPr>
              <a:t>- Probe </a:t>
            </a:r>
            <a:r>
              <a:rPr lang="en-US" altLang="zh-TW" dirty="0">
                <a:effectLst/>
              </a:rPr>
              <a:t>- Vision CCD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1800" dirty="0"/>
              <a:t>工作職掌</a:t>
            </a:r>
            <a:r>
              <a:rPr lang="en-US" altLang="zh-TW" sz="1800" dirty="0"/>
              <a:t>: 1</a:t>
            </a:r>
            <a:r>
              <a:rPr lang="zh-TW" altLang="en-US" sz="1800" dirty="0"/>
              <a:t>人兼</a:t>
            </a:r>
            <a:r>
              <a:rPr lang="en-US" altLang="zh-TW" sz="1800" dirty="0" smtClean="0"/>
              <a:t>Owner</a:t>
            </a:r>
          </a:p>
          <a:p>
            <a:endParaRPr lang="en-US" altLang="zh-TW" sz="1800" dirty="0"/>
          </a:p>
          <a:p>
            <a:r>
              <a:rPr lang="zh-TW" altLang="en-US" sz="1800" dirty="0"/>
              <a:t>使用</a:t>
            </a:r>
            <a:r>
              <a:rPr lang="en-US" altLang="zh-TW" sz="1800" dirty="0"/>
              <a:t>Skill - C++, C#, </a:t>
            </a:r>
            <a:r>
              <a:rPr lang="en-US" altLang="zh-TW" sz="1800" dirty="0" err="1"/>
              <a:t>Winform</a:t>
            </a:r>
            <a:r>
              <a:rPr lang="en-US" altLang="zh-TW" sz="1800" dirty="0"/>
              <a:t>, State Pattern, Memory-mapped file, Win32 API, IPC, Vision, Mil, AOI, </a:t>
            </a:r>
            <a:r>
              <a:rPr lang="en-US" altLang="zh-TW" sz="1800" dirty="0" err="1" smtClean="0"/>
              <a:t>videostream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/>
              <a:t>主要成果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降低採購成本 </a:t>
            </a:r>
            <a:r>
              <a:rPr lang="en-US" altLang="zh-TW" sz="1800" dirty="0"/>
              <a:t>65%</a:t>
            </a:r>
          </a:p>
          <a:p>
            <a:r>
              <a:rPr lang="zh-TW" altLang="en-US" sz="1800" dirty="0"/>
              <a:t>規劃教育訓練，兩週內快速上手，期間訓練過</a:t>
            </a:r>
            <a:r>
              <a:rPr lang="en-US" altLang="zh-TW" sz="1800" dirty="0"/>
              <a:t>2</a:t>
            </a:r>
            <a:r>
              <a:rPr lang="zh-TW" altLang="en-US" sz="1800" dirty="0"/>
              <a:t>員，留任率</a:t>
            </a:r>
            <a:r>
              <a:rPr lang="en-US" altLang="zh-TW" sz="1800" dirty="0"/>
              <a:t>2</a:t>
            </a:r>
            <a:r>
              <a:rPr lang="zh-TW" altLang="en-US" sz="1800" dirty="0"/>
              <a:t>員，成功率</a:t>
            </a:r>
            <a:r>
              <a:rPr lang="en-US" altLang="zh-TW" sz="1800" dirty="0"/>
              <a:t>100%</a:t>
            </a:r>
          </a:p>
          <a:p>
            <a:r>
              <a:rPr lang="zh-TW" altLang="en-US" sz="1800" dirty="0"/>
              <a:t>確保供貨能力，由原廠端確保交期為一週內快速</a:t>
            </a:r>
            <a:r>
              <a:rPr lang="zh-TW" altLang="en-US" sz="1800" dirty="0" smtClean="0"/>
              <a:t>供貨</a:t>
            </a:r>
            <a:endParaRPr lang="en-US" altLang="zh-TW" sz="1800" dirty="0" smtClean="0"/>
          </a:p>
          <a:p>
            <a:endParaRPr lang="zh-TW" altLang="en-US" sz="1800" dirty="0"/>
          </a:p>
          <a:p>
            <a:r>
              <a:rPr lang="zh-TW" altLang="en-US" sz="1800" dirty="0"/>
              <a:t>特色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提出物件化概念，重構架構實現模組化</a:t>
            </a:r>
          </a:p>
          <a:p>
            <a:r>
              <a:rPr lang="zh-TW" altLang="en-US" sz="1800" dirty="0"/>
              <a:t>主動發揮開發以外談判與領導能力，看準供應商需求，僅藉預估量作談判籌碼，換取代理商</a:t>
            </a:r>
            <a:r>
              <a:rPr lang="en-US" altLang="zh-TW" sz="1800" dirty="0"/>
              <a:t>/</a:t>
            </a:r>
            <a:r>
              <a:rPr lang="zh-TW" altLang="en-US" sz="1800" dirty="0"/>
              <a:t>原廠的支援</a:t>
            </a:r>
            <a:r>
              <a:rPr lang="zh-TW" altLang="en-US" sz="1800" dirty="0" smtClean="0"/>
              <a:t>度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>
                <a:hlinkClick r:id="rId2"/>
              </a:rPr>
              <a:t>技術與專案詳細</a:t>
            </a:r>
            <a:endParaRPr lang="zh-TW" altLang="en-US" sz="18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36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538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18434" name="Picture 2" descr="D:\面試資料\機械控制\20180601_1506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32" y="4026460"/>
            <a:ext cx="4326112" cy="24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" y="433737"/>
            <a:ext cx="4261479" cy="304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14" y="3555970"/>
            <a:ext cx="4832083" cy="336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81" y="332656"/>
            <a:ext cx="436780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9628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091" y="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][</a:t>
            </a:r>
            <a:r>
              <a:rPr lang="zh-TW" altLang="en-US" dirty="0" smtClean="0"/>
              <a:t>專案名稱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233428"/>
            <a:ext cx="8136904" cy="5445224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</a:t>
            </a:r>
            <a:r>
              <a:rPr lang="zh-TW" altLang="en-US" sz="2000" dirty="0" smtClean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說明位於專案</a:t>
            </a:r>
            <a:r>
              <a:rPr lang="en-US" altLang="zh-TW" sz="2000" dirty="0" smtClean="0">
                <a:solidFill>
                  <a:srgbClr val="FF0000"/>
                </a:solidFill>
              </a:rPr>
              <a:t>/</a:t>
            </a:r>
            <a:r>
              <a:rPr lang="zh-TW" altLang="en-US" sz="2000" dirty="0" smtClean="0">
                <a:solidFill>
                  <a:srgbClr val="FF0000"/>
                </a:solidFill>
              </a:rPr>
              <a:t>產品中的角色 相關人數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sz="2000" dirty="0" smtClean="0"/>
              <a:t>使用</a:t>
            </a:r>
            <a:r>
              <a:rPr lang="en-US" altLang="zh-TW" sz="2000" dirty="0"/>
              <a:t>Skill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主要技術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相關連結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sz="2000" dirty="0" smtClean="0"/>
              <a:t>主要</a:t>
            </a:r>
            <a:r>
              <a:rPr lang="zh-TW" altLang="en-US" sz="2000" dirty="0"/>
              <a:t>成果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 smtClean="0">
                <a:solidFill>
                  <a:srgbClr val="FF0000"/>
                </a:solidFill>
              </a:rPr>
              <a:t>可被量化的結果或產出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特色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zh-TW" altLang="en-US" sz="2000" dirty="0">
                <a:solidFill>
                  <a:srgbClr val="FF0000"/>
                </a:solidFill>
              </a:rPr>
              <a:t>負責專案</a:t>
            </a:r>
            <a:r>
              <a:rPr lang="zh-TW" altLang="en-US" sz="2000" dirty="0" smtClean="0">
                <a:solidFill>
                  <a:srgbClr val="FF0000"/>
                </a:solidFill>
              </a:rPr>
              <a:t>時，可能應用的其他技能資源或亮點</a:t>
            </a:r>
            <a:r>
              <a:rPr lang="en-US" altLang="zh-TW" sz="2000" dirty="0" smtClean="0">
                <a:solidFill>
                  <a:srgbClr val="FF0000"/>
                </a:solidFill>
              </a:rPr>
              <a:t>]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 smtClean="0">
                <a:hlinkClick r:id="rId2"/>
              </a:rPr>
              <a:t>詳細技術專案細節</a:t>
            </a:r>
            <a:endParaRPr lang="en-US" altLang="zh-TW" sz="2000" dirty="0"/>
          </a:p>
          <a:p>
            <a:pPr marL="82296" indent="0">
              <a:buNone/>
            </a:pPr>
            <a:r>
              <a:rPr lang="zh-TW" altLang="en-US" sz="1600" dirty="0" smtClean="0"/>
              <a:t>　　↑</a:t>
            </a:r>
            <a:r>
              <a:rPr lang="zh-TW" altLang="en-US" sz="1600" dirty="0" smtClean="0">
                <a:solidFill>
                  <a:srgbClr val="FF0000"/>
                </a:solidFill>
              </a:rPr>
              <a:t>如果想知道更多可點擊此連結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82296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 </a:t>
            </a:r>
            <a:r>
              <a:rPr lang="zh-TW" altLang="en-US" sz="1600" dirty="0" smtClean="0">
                <a:solidFill>
                  <a:srgbClr val="FF0000"/>
                </a:solidFill>
              </a:rPr>
              <a:t>會連結到使用</a:t>
            </a:r>
            <a:r>
              <a:rPr lang="en-US" altLang="zh-TW" sz="1600" dirty="0" smtClean="0">
                <a:solidFill>
                  <a:srgbClr val="FF0000"/>
                </a:solidFill>
              </a:rPr>
              <a:t>STAR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Situation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Task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Action</a:t>
            </a:r>
            <a:r>
              <a:rPr lang="zh-TW" altLang="en-US" sz="1600" dirty="0" smtClean="0">
                <a:solidFill>
                  <a:srgbClr val="FF0000"/>
                </a:solidFill>
              </a:rPr>
              <a:t>、</a:t>
            </a:r>
            <a:r>
              <a:rPr lang="en-US" altLang="zh-TW" sz="1600" dirty="0" smtClean="0">
                <a:solidFill>
                  <a:srgbClr val="FF0000"/>
                </a:solidFill>
              </a:rPr>
              <a:t>Result</a:t>
            </a:r>
            <a:r>
              <a:rPr lang="zh-TW" altLang="en-US" sz="1600" dirty="0" smtClean="0">
                <a:solidFill>
                  <a:srgbClr val="FF0000"/>
                </a:solidFill>
              </a:rPr>
              <a:t>格式說明的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Git</a:t>
            </a:r>
            <a:r>
              <a:rPr lang="zh-TW" altLang="en-US" sz="1600" dirty="0" smtClean="0">
                <a:solidFill>
                  <a:srgbClr val="FF0000"/>
                </a:solidFill>
              </a:rPr>
              <a:t>頁面去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(1/5)</a:t>
            </a:r>
            <a:endParaRPr lang="en-US" altLang="zh-TW" u="sng" dirty="0"/>
          </a:p>
        </p:txBody>
      </p:sp>
      <p:sp>
        <p:nvSpPr>
          <p:cNvPr id="6" name="矩形 5"/>
          <p:cNvSpPr/>
          <p:nvPr/>
        </p:nvSpPr>
        <p:spPr>
          <a:xfrm>
            <a:off x="4788024" y="6309320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如果想回到總覽可以點選此→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3968" y="580526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顯示此專案</a:t>
            </a:r>
            <a:r>
              <a:rPr lang="zh-TW" altLang="en-US" dirty="0" smtClean="0">
                <a:solidFill>
                  <a:srgbClr val="FF0000"/>
                </a:solidFill>
              </a:rPr>
              <a:t>頁碼點擊空白處即可到下一頁↓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20" y="274638"/>
            <a:ext cx="6881968" cy="1143000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effectLst/>
              </a:rPr>
              <a:t>Probe </a:t>
            </a:r>
            <a:r>
              <a:rPr lang="en-US" altLang="zh-TW" sz="2800" b="1" dirty="0">
                <a:effectLst/>
              </a:rPr>
              <a:t>- source meter </a:t>
            </a:r>
            <a:r>
              <a:rPr lang="zh-TW" altLang="en-US" sz="2800" b="1" dirty="0">
                <a:effectLst/>
              </a:rPr>
              <a:t>主從架構優化案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工作職掌</a:t>
            </a:r>
            <a:r>
              <a:rPr lang="en-US" altLang="zh-TW" sz="1800" dirty="0"/>
              <a:t>: 1</a:t>
            </a:r>
            <a:r>
              <a:rPr lang="zh-TW" altLang="en-US" sz="1800" dirty="0"/>
              <a:t>人兼</a:t>
            </a:r>
            <a:r>
              <a:rPr lang="en-US" altLang="zh-TW" sz="1800" dirty="0"/>
              <a:t>Owner</a:t>
            </a:r>
          </a:p>
          <a:p>
            <a:r>
              <a:rPr lang="zh-TW" altLang="en-US" sz="1800" dirty="0"/>
              <a:t>使用</a:t>
            </a:r>
            <a:r>
              <a:rPr lang="en-US" altLang="zh-TW" sz="1800" dirty="0"/>
              <a:t>Skill - C++, C#, </a:t>
            </a:r>
            <a:r>
              <a:rPr lang="en-US" altLang="zh-TW" sz="1800" dirty="0" err="1"/>
              <a:t>Winform</a:t>
            </a:r>
            <a:r>
              <a:rPr lang="en-US" altLang="zh-TW" sz="1800" dirty="0"/>
              <a:t>, memory management, State Pattern, Memory-mapped file, Win32 API, IPC, AOI, </a:t>
            </a:r>
            <a:r>
              <a:rPr lang="en-US" altLang="zh-TW" sz="1800" dirty="0" err="1"/>
              <a:t>videostream</a:t>
            </a:r>
            <a:endParaRPr lang="en-US" altLang="zh-TW" sz="1800" dirty="0"/>
          </a:p>
          <a:p>
            <a:r>
              <a:rPr lang="zh-TW" altLang="en-US" sz="1800" dirty="0"/>
              <a:t>主要成果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主動提出解決方案並解決問題，僅費</a:t>
            </a:r>
            <a:r>
              <a:rPr lang="en-US" altLang="zh-TW" sz="1800" dirty="0"/>
              <a:t>2</a:t>
            </a:r>
            <a:r>
              <a:rPr lang="zh-TW" altLang="en-US" sz="1800" dirty="0"/>
              <a:t>週解決長達</a:t>
            </a:r>
            <a:r>
              <a:rPr lang="en-US" altLang="zh-TW" sz="1800" dirty="0"/>
              <a:t>6</a:t>
            </a:r>
            <a:r>
              <a:rPr lang="zh-TW" altLang="en-US" sz="1800" dirty="0"/>
              <a:t>個月的問題</a:t>
            </a:r>
            <a:r>
              <a:rPr lang="en-US" altLang="zh-TW" sz="1800" dirty="0"/>
              <a:t>, </a:t>
            </a:r>
            <a:r>
              <a:rPr lang="zh-TW" altLang="en-US" sz="1800" dirty="0"/>
              <a:t>並解決生產線停線危機</a:t>
            </a:r>
          </a:p>
          <a:p>
            <a:r>
              <a:rPr lang="zh-TW" altLang="en-US" sz="1800" dirty="0"/>
              <a:t>特色</a:t>
            </a:r>
            <a:r>
              <a:rPr lang="en-US" altLang="zh-TW" sz="1800" dirty="0"/>
              <a:t>:</a:t>
            </a:r>
          </a:p>
          <a:p>
            <a:r>
              <a:rPr lang="zh-TW" altLang="en-US" sz="1800" dirty="0"/>
              <a:t>草船借箭</a:t>
            </a:r>
            <a:r>
              <a:rPr lang="en-US" altLang="zh-TW" sz="1800" dirty="0"/>
              <a:t>, </a:t>
            </a:r>
            <a:r>
              <a:rPr lang="zh-TW" altLang="en-US" sz="1800" dirty="0"/>
              <a:t>請前案</a:t>
            </a:r>
            <a:r>
              <a:rPr lang="en-US" altLang="zh-TW" sz="1800" dirty="0"/>
              <a:t>CCD</a:t>
            </a:r>
            <a:r>
              <a:rPr lang="zh-TW" altLang="en-US" sz="1800" dirty="0"/>
              <a:t>原廠</a:t>
            </a:r>
            <a:r>
              <a:rPr lang="en-US" altLang="zh-TW" sz="1800" dirty="0"/>
              <a:t>RD</a:t>
            </a:r>
            <a:r>
              <a:rPr lang="zh-TW" altLang="en-US" sz="1800" dirty="0"/>
              <a:t>技術支援</a:t>
            </a:r>
            <a:r>
              <a:rPr lang="en-US" altLang="zh-TW" sz="1800" dirty="0"/>
              <a:t>, </a:t>
            </a:r>
            <a:r>
              <a:rPr lang="zh-TW" altLang="en-US" sz="1800" dirty="0"/>
              <a:t>驗證後對當前原廠進行駁論</a:t>
            </a:r>
          </a:p>
          <a:p>
            <a:r>
              <a:rPr lang="zh-TW" altLang="en-US" sz="1800" dirty="0"/>
              <a:t>風險管理</a:t>
            </a:r>
            <a:r>
              <a:rPr lang="en-US" altLang="zh-TW" sz="1800" dirty="0"/>
              <a:t>, </a:t>
            </a:r>
            <a:r>
              <a:rPr lang="zh-TW" altLang="en-US" sz="1800" dirty="0"/>
              <a:t>同步採藉經驗</a:t>
            </a:r>
            <a:r>
              <a:rPr lang="en-US" altLang="zh-TW" sz="1800" dirty="0"/>
              <a:t>, </a:t>
            </a:r>
            <a:r>
              <a:rPr lang="zh-TW" altLang="en-US" sz="1800" dirty="0"/>
              <a:t>導入</a:t>
            </a:r>
            <a:r>
              <a:rPr lang="en-US" altLang="zh-TW" sz="1800" dirty="0"/>
              <a:t>Multiprocessing </a:t>
            </a:r>
            <a:r>
              <a:rPr lang="zh-TW" altLang="en-US" sz="1800" dirty="0"/>
              <a:t>進行記憶體上分配管理</a:t>
            </a:r>
            <a:r>
              <a:rPr lang="en-US" altLang="zh-TW" sz="1800" dirty="0"/>
              <a:t>, </a:t>
            </a:r>
            <a:r>
              <a:rPr lang="zh-TW" altLang="en-US" sz="1800" dirty="0"/>
              <a:t>快速解決</a:t>
            </a:r>
            <a:r>
              <a:rPr lang="zh-TW" altLang="en-US" sz="1800" dirty="0" smtClean="0"/>
              <a:t>問題</a:t>
            </a:r>
            <a:endParaRPr lang="en-US" altLang="zh-TW" sz="1800" dirty="0" smtClean="0"/>
          </a:p>
          <a:p>
            <a:endParaRPr lang="en-US" altLang="zh-TW" sz="1800" dirty="0"/>
          </a:p>
          <a:p>
            <a:r>
              <a:rPr lang="zh-TW" altLang="en-US" sz="1800" dirty="0">
                <a:hlinkClick r:id="rId2"/>
              </a:rPr>
              <a:t>技術與專案</a:t>
            </a:r>
            <a:r>
              <a:rPr lang="zh-TW" altLang="en-US" sz="1800" dirty="0" smtClean="0">
                <a:hlinkClick r:id="rId2"/>
              </a:rPr>
              <a:t>詳細</a:t>
            </a:r>
            <a:endParaRPr lang="zh-TW" altLang="en-US" sz="1800" dirty="0"/>
          </a:p>
        </p:txBody>
      </p:sp>
      <p:pic>
        <p:nvPicPr>
          <p:cNvPr id="15362" name="Picture 2" descr="D:\面試資料\機械控制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36" y="476672"/>
            <a:ext cx="787077" cy="7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(1/1)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1494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 smtClean="0"/>
              <a:t>    </a:t>
            </a:r>
            <a:r>
              <a:rPr lang="en-US" altLang="zh-TW" sz="2800" b="1" dirty="0" smtClean="0"/>
              <a:t>      </a:t>
            </a:r>
            <a:r>
              <a:rPr lang="zh-TW" altLang="en-US" sz="2800" b="1" dirty="0" smtClean="0"/>
              <a:t>    三商電腦</a:t>
            </a:r>
            <a:r>
              <a:rPr lang="en-US" altLang="zh-TW" sz="2800" b="1" dirty="0" smtClean="0">
                <a:latin typeface="+mn-ea"/>
              </a:rPr>
              <a:t>-</a:t>
            </a:r>
            <a:r>
              <a:rPr lang="zh-TW" altLang="en-US" sz="2800" b="1" dirty="0">
                <a:effectLst/>
              </a:rPr>
              <a:t>台北捷運萬大線車站軟韌體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600" dirty="0" smtClean="0"/>
              <a:t>工作</a:t>
            </a:r>
            <a:r>
              <a:rPr lang="zh-TW" altLang="en-US" sz="1600" dirty="0"/>
              <a:t>職掌</a:t>
            </a:r>
            <a:r>
              <a:rPr lang="en-US" altLang="zh-TW" sz="1600" dirty="0"/>
              <a:t>: SD/SW </a:t>
            </a:r>
            <a:r>
              <a:rPr lang="zh-TW" altLang="en-US" sz="1600" dirty="0"/>
              <a:t>管理一人，同時負責其他</a:t>
            </a:r>
            <a:r>
              <a:rPr lang="en-US" altLang="zh-TW" sz="1600" dirty="0"/>
              <a:t>GATE</a:t>
            </a:r>
            <a:r>
              <a:rPr lang="zh-TW" altLang="en-US" sz="1600" dirty="0"/>
              <a:t>、</a:t>
            </a:r>
            <a:r>
              <a:rPr lang="en-US" altLang="zh-TW" sz="1600" dirty="0"/>
              <a:t>CCBE</a:t>
            </a:r>
            <a:r>
              <a:rPr lang="zh-TW" altLang="en-US" sz="1600" dirty="0"/>
              <a:t>、</a:t>
            </a:r>
            <a:r>
              <a:rPr lang="en-US" altLang="zh-TW" sz="1600" dirty="0"/>
              <a:t>UPS</a:t>
            </a:r>
            <a:r>
              <a:rPr lang="zh-TW" altLang="en-US" sz="1600" dirty="0"/>
              <a:t>整合因與過往重複性高，此處僅說明電文部分</a:t>
            </a:r>
          </a:p>
          <a:p>
            <a:r>
              <a:rPr lang="zh-TW" altLang="en-US" sz="1600" dirty="0"/>
              <a:t>使用</a:t>
            </a:r>
            <a:r>
              <a:rPr lang="en-US" altLang="zh-TW" sz="1600" dirty="0"/>
              <a:t>Skill - C++, C#, </a:t>
            </a:r>
            <a:r>
              <a:rPr lang="en-US" altLang="zh-TW" sz="1600" dirty="0" err="1"/>
              <a:t>Winform</a:t>
            </a:r>
            <a:r>
              <a:rPr lang="en-US" altLang="zh-TW" sz="1600" dirty="0"/>
              <a:t>, FP, SOLID, Singleton</a:t>
            </a:r>
          </a:p>
          <a:p>
            <a:r>
              <a:rPr lang="zh-TW" altLang="en-US" sz="1600" dirty="0"/>
              <a:t>主要成果</a:t>
            </a:r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實現台北捷運規範的通訊電文編解譯函式庫，之後應用於該專案內所有設備彼此溝通的底層邏輯使用</a:t>
            </a:r>
          </a:p>
          <a:p>
            <a:r>
              <a:rPr lang="zh-TW" altLang="en-US" sz="1600" dirty="0"/>
              <a:t>起初本為新人考核題目，但由於架構規劃得宜，可靠度與移植性受到認可，轉為重點專案並應用於各項設備中</a:t>
            </a:r>
          </a:p>
          <a:p>
            <a:r>
              <a:rPr lang="zh-TW" altLang="en-US" sz="1600" dirty="0"/>
              <a:t>特色</a:t>
            </a:r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首次採用 </a:t>
            </a:r>
            <a:r>
              <a:rPr lang="en-US" altLang="zh-TW" sz="1600" dirty="0"/>
              <a:t>SOLID FP</a:t>
            </a:r>
            <a:r>
              <a:rPr lang="zh-TW" altLang="en-US" sz="1600" dirty="0"/>
              <a:t>概念，並獲得</a:t>
            </a:r>
            <a:r>
              <a:rPr lang="zh-TW" altLang="en-US" sz="1600" dirty="0" smtClean="0"/>
              <a:t>成效</a:t>
            </a:r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r>
              <a:rPr lang="zh-TW" altLang="en-US" sz="1600" dirty="0">
                <a:hlinkClick r:id="rId2"/>
              </a:rPr>
              <a:t>技術與專案詳細</a:t>
            </a:r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158194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2600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765752" cy="49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5527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59832" y="523007"/>
            <a:ext cx="5944704" cy="620109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effectLst/>
              </a:rPr>
              <a:t>   </a:t>
            </a:r>
            <a:r>
              <a:rPr lang="en-US" altLang="zh-TW" sz="2400" dirty="0" err="1" smtClean="0">
                <a:effectLst/>
              </a:rPr>
              <a:t>Nvidia</a:t>
            </a:r>
            <a:r>
              <a:rPr lang="en-US" altLang="zh-TW" sz="2400" dirty="0" smtClean="0">
                <a:effectLst/>
              </a:rPr>
              <a:t> </a:t>
            </a:r>
            <a:r>
              <a:rPr lang="en-US" altLang="zh-TW" sz="2400" dirty="0" err="1">
                <a:effectLst/>
              </a:rPr>
              <a:t>jetson</a:t>
            </a:r>
            <a:r>
              <a:rPr lang="en-US" altLang="zh-TW" sz="2400" dirty="0">
                <a:effectLst/>
              </a:rPr>
              <a:t> </a:t>
            </a:r>
            <a:r>
              <a:rPr lang="en-US" altLang="zh-TW" sz="2400" dirty="0" smtClean="0">
                <a:effectLst/>
              </a:rPr>
              <a:t>platform</a:t>
            </a:r>
            <a:r>
              <a:rPr lang="zh-TW" altLang="en-US" sz="2400" dirty="0" smtClean="0">
                <a:effectLst/>
              </a:rPr>
              <a:t> 串</a:t>
            </a:r>
            <a:r>
              <a:rPr lang="zh-TW" altLang="en-US" sz="2400" dirty="0">
                <a:effectLst/>
              </a:rPr>
              <a:t>流與使用者介面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608" y="1447800"/>
            <a:ext cx="7890080" cy="4800600"/>
          </a:xfrm>
        </p:spPr>
        <p:txBody>
          <a:bodyPr>
            <a:noAutofit/>
          </a:bodyPr>
          <a:lstStyle/>
          <a:p>
            <a:r>
              <a:rPr lang="zh-TW" altLang="en-US" sz="1400" dirty="0"/>
              <a:t>工作職掌</a:t>
            </a:r>
            <a:r>
              <a:rPr lang="en-US" altLang="zh-TW" sz="1400" dirty="0"/>
              <a:t>: </a:t>
            </a:r>
            <a:r>
              <a:rPr lang="en-US" altLang="zh-TW" sz="1400" dirty="0" err="1"/>
              <a:t>WebSite</a:t>
            </a:r>
            <a:r>
              <a:rPr lang="en-US" altLang="zh-TW" sz="1400" dirty="0"/>
              <a:t> SA &amp; SD &amp; </a:t>
            </a:r>
            <a:r>
              <a:rPr lang="en-US" altLang="zh-TW" sz="1400" dirty="0" err="1"/>
              <a:t>FullStack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sz="1400" dirty="0"/>
              <a:t>主要成果</a:t>
            </a:r>
            <a:r>
              <a:rPr lang="en-US" altLang="zh-TW" sz="1400" dirty="0"/>
              <a:t>:</a:t>
            </a:r>
          </a:p>
          <a:p>
            <a:r>
              <a:rPr lang="zh-TW" altLang="en-US" sz="1400" dirty="0"/>
              <a:t>網頁操作介面控制相機中，權限管控，影像設定，模型套用化，影像預覽功能</a:t>
            </a:r>
          </a:p>
          <a:p>
            <a:r>
              <a:rPr lang="zh-TW" altLang="en-US" sz="1400" dirty="0"/>
              <a:t>代碼生成器</a:t>
            </a:r>
            <a:r>
              <a:rPr lang="en-US" altLang="zh-TW" sz="1400" dirty="0"/>
              <a:t>(</a:t>
            </a:r>
            <a:r>
              <a:rPr lang="zh-TW" altLang="en-US" sz="1400" dirty="0"/>
              <a:t>非</a:t>
            </a:r>
            <a:r>
              <a:rPr lang="en-US" altLang="zh-TW" sz="1400" dirty="0"/>
              <a:t>AI)</a:t>
            </a:r>
            <a:r>
              <a:rPr lang="zh-TW" altLang="en-US" sz="1400" dirty="0"/>
              <a:t>減少開發人力</a:t>
            </a:r>
            <a:r>
              <a:rPr lang="en-US" altLang="zh-TW" sz="1400" dirty="0"/>
              <a:t>50%(2-&gt;1), </a:t>
            </a:r>
            <a:r>
              <a:rPr lang="zh-TW" altLang="en-US" sz="1400" dirty="0"/>
              <a:t>開發效率提升</a:t>
            </a:r>
            <a:r>
              <a:rPr lang="en-US" altLang="zh-TW" sz="1400" dirty="0"/>
              <a:t>90.48%(2Weeks-&gt;2Day) </a:t>
            </a:r>
            <a:r>
              <a:rPr lang="zh-TW" altLang="en-US" sz="1400" dirty="0"/>
              <a:t>開發時間提升效率</a:t>
            </a:r>
            <a:r>
              <a:rPr lang="en-US" altLang="zh-TW" sz="1400" dirty="0"/>
              <a:t>92.86%</a:t>
            </a:r>
          </a:p>
          <a:p>
            <a:r>
              <a:rPr lang="zh-TW" altLang="en-US" sz="1400" dirty="0"/>
              <a:t>微服務與</a:t>
            </a:r>
            <a:r>
              <a:rPr lang="en-US" altLang="zh-TW" sz="1400" dirty="0"/>
              <a:t>SQA </a:t>
            </a:r>
            <a:r>
              <a:rPr lang="zh-TW" altLang="en-US" sz="1400" dirty="0"/>
              <a:t>提升品質與降低故障排除所需時間</a:t>
            </a:r>
            <a:r>
              <a:rPr lang="en-US" altLang="zh-TW" sz="1400" dirty="0"/>
              <a:t>65</a:t>
            </a:r>
            <a:r>
              <a:rPr lang="en-US" altLang="zh-TW" sz="1400" dirty="0" smtClean="0"/>
              <a:t>%</a:t>
            </a:r>
          </a:p>
          <a:p>
            <a:endParaRPr lang="en-US" altLang="zh-TW" sz="1400" dirty="0"/>
          </a:p>
          <a:p>
            <a:r>
              <a:rPr lang="zh-TW" altLang="en-US" sz="1400" dirty="0"/>
              <a:t>特色</a:t>
            </a:r>
            <a:r>
              <a:rPr lang="en-US" altLang="zh-TW" sz="1400" dirty="0"/>
              <a:t>:</a:t>
            </a:r>
          </a:p>
          <a:p>
            <a:r>
              <a:rPr lang="zh-TW" altLang="en-US" sz="1400" dirty="0"/>
              <a:t>套用軟體思維，並規劃</a:t>
            </a:r>
            <a:r>
              <a:rPr lang="en-US" altLang="zh-TW" sz="1400" dirty="0"/>
              <a:t>API</a:t>
            </a:r>
            <a:r>
              <a:rPr lang="zh-TW" altLang="en-US" sz="1400" dirty="0"/>
              <a:t>文件格式，匯入後軟體後同步完成前端</a:t>
            </a:r>
            <a:r>
              <a:rPr lang="en-US" altLang="zh-TW" sz="1400" dirty="0"/>
              <a:t>/</a:t>
            </a:r>
            <a:r>
              <a:rPr lang="zh-TW" altLang="en-US" sz="1400" dirty="0"/>
              <a:t>後端</a:t>
            </a:r>
            <a:r>
              <a:rPr lang="en-US" altLang="zh-TW" sz="1400" dirty="0"/>
              <a:t>/Swagger</a:t>
            </a:r>
            <a:r>
              <a:rPr lang="zh-TW" altLang="en-US" sz="1400" dirty="0"/>
              <a:t>，大幅縮短</a:t>
            </a:r>
            <a:r>
              <a:rPr lang="en-US" altLang="zh-TW" sz="1400" dirty="0"/>
              <a:t>Coding</a:t>
            </a:r>
            <a:r>
              <a:rPr lang="zh-TW" altLang="en-US" sz="1400" dirty="0"/>
              <a:t>時間</a:t>
            </a:r>
          </a:p>
          <a:p>
            <a:r>
              <a:rPr lang="zh-TW" altLang="en-US" sz="1400" dirty="0"/>
              <a:t>結合自身</a:t>
            </a:r>
            <a:r>
              <a:rPr lang="en-US" altLang="zh-TW" sz="1400" dirty="0"/>
              <a:t>PM(</a:t>
            </a:r>
            <a:r>
              <a:rPr lang="zh-TW" altLang="en-US" sz="1400" dirty="0"/>
              <a:t>專案管理</a:t>
            </a:r>
            <a:r>
              <a:rPr lang="en-US" altLang="zh-TW" sz="1400" dirty="0"/>
              <a:t>)</a:t>
            </a:r>
            <a:r>
              <a:rPr lang="zh-TW" altLang="en-US" sz="1400" dirty="0"/>
              <a:t>與</a:t>
            </a:r>
            <a:r>
              <a:rPr lang="en-US" altLang="zh-TW" sz="1400" dirty="0"/>
              <a:t>SA(</a:t>
            </a:r>
            <a:r>
              <a:rPr lang="zh-TW" altLang="en-US" sz="1400" dirty="0"/>
              <a:t>系統規劃</a:t>
            </a:r>
            <a:r>
              <a:rPr lang="en-US" altLang="zh-TW" sz="1400" dirty="0"/>
              <a:t>)</a:t>
            </a:r>
            <a:r>
              <a:rPr lang="zh-TW" altLang="en-US" sz="1400" dirty="0"/>
              <a:t>能力</a:t>
            </a:r>
            <a:r>
              <a:rPr lang="en-US" altLang="zh-TW" sz="1400" dirty="0"/>
              <a:t>, </a:t>
            </a:r>
            <a:r>
              <a:rPr lang="zh-TW" altLang="en-US" sz="1400" dirty="0"/>
              <a:t>快速與 </a:t>
            </a:r>
            <a:r>
              <a:rPr lang="en-US" altLang="zh-TW" sz="1400" dirty="0"/>
              <a:t>FW/PM/AE</a:t>
            </a:r>
            <a:r>
              <a:rPr lang="zh-TW" altLang="en-US" sz="1400" dirty="0"/>
              <a:t>人員快速溝通對焦需求與規劃</a:t>
            </a:r>
          </a:p>
          <a:p>
            <a:r>
              <a:rPr lang="zh-TW" altLang="en-US" sz="1400" dirty="0"/>
              <a:t>導入容器化微服務與自動化</a:t>
            </a:r>
            <a:r>
              <a:rPr lang="en-US" altLang="zh-TW" sz="1400" dirty="0"/>
              <a:t>SQA</a:t>
            </a:r>
            <a:r>
              <a:rPr lang="zh-TW" altLang="en-US" sz="1400" dirty="0"/>
              <a:t>框架等機制，實現專案可測試性</a:t>
            </a:r>
            <a:r>
              <a:rPr lang="en-US" altLang="zh-TW" sz="1400" dirty="0"/>
              <a:t>(Testability)</a:t>
            </a:r>
          </a:p>
          <a:p>
            <a:r>
              <a:rPr lang="zh-TW" altLang="en-US" sz="1400" dirty="0"/>
              <a:t>獨自達成 開發 需求分析 系統規劃 專案排程 等</a:t>
            </a:r>
            <a:r>
              <a:rPr lang="zh-TW" altLang="en-US" sz="1400" dirty="0" smtClean="0"/>
              <a:t>需求</a:t>
            </a:r>
            <a:endParaRPr lang="en-US" altLang="zh-TW" sz="1400" dirty="0" smtClean="0"/>
          </a:p>
          <a:p>
            <a:endParaRPr lang="en-US" altLang="zh-TW" sz="1400" dirty="0"/>
          </a:p>
          <a:p>
            <a:pPr marL="82296" indent="0">
              <a:buNone/>
            </a:pPr>
            <a:r>
              <a:rPr lang="zh-TW" altLang="en-US" sz="1400" dirty="0">
                <a:hlinkClick r:id="rId2"/>
              </a:rPr>
              <a:t>技術與專案詳細</a:t>
            </a:r>
            <a:endParaRPr lang="en-US" altLang="zh-TW" sz="1400" dirty="0" smtClean="0"/>
          </a:p>
          <a:p>
            <a:endParaRPr lang="zh-TW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3007"/>
            <a:ext cx="2952328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66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9" y="1592147"/>
            <a:ext cx="8689793" cy="47023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2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84368" y="6309320"/>
            <a:ext cx="106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(3/10</a:t>
            </a:r>
            <a:r>
              <a:rPr lang="en-US" altLang="zh-TW" u="sng" dirty="0"/>
              <a:t>)</a:t>
            </a:r>
          </a:p>
        </p:txBody>
      </p:sp>
      <p:pic>
        <p:nvPicPr>
          <p:cNvPr id="2050" name="Picture 2" descr="C:\Users\gary8\Source\Repos\InterviewData\Image\ICAM設定頁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55955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辨識畫面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(4/10</a:t>
            </a:r>
            <a:r>
              <a:rPr lang="en-US" altLang="zh-TW" u="sng" dirty="0"/>
              <a:t>)</a:t>
            </a:r>
          </a:p>
        </p:txBody>
      </p:sp>
      <p:pic>
        <p:nvPicPr>
          <p:cNvPr id="3074" name="Picture 2" descr="C:\Users\gary8\Source\Repos\InterviewData\Image\ICAM辨識頁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6553200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:\workspace\Full\文件\簡報\簡報資料\前後端開發流程圖-單流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7911852" cy="479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(5/10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16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OKR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 action="ppaction://hlinksldjump"/>
              </a:rPr>
              <a:t>Top</a:t>
            </a:r>
            <a:r>
              <a:rPr lang="en-US" altLang="zh-TW" u="sng" dirty="0" smtClean="0"/>
              <a:t>(6/10</a:t>
            </a:r>
            <a:r>
              <a:rPr lang="en-US" altLang="zh-TW" u="sng" dirty="0"/>
              <a:t>)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C:\Users\gary8\Source\Repos\InterviewData\Image\OKR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153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4585330" cy="405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3064384" cy="603656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UI/Wire Flow</a:t>
            </a:r>
            <a:endParaRPr lang="zh-TW" altLang="en-US" dirty="0"/>
          </a:p>
        </p:txBody>
      </p:sp>
      <p:pic>
        <p:nvPicPr>
          <p:cNvPr id="4" name="Picture 2" descr="F:\workspace\Full\文件\簡報\簡報資料\dataflow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33872"/>
            <a:ext cx="4100934" cy="60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932040" y="97424"/>
            <a:ext cx="3064384" cy="603656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TW" dirty="0" smtClean="0"/>
              <a:t>UML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DataFlow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12360" y="6309320"/>
            <a:ext cx="1133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(7/10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82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268760"/>
            <a:ext cx="5904656" cy="5328592"/>
          </a:xfrm>
        </p:spPr>
        <p:txBody>
          <a:bodyPr>
            <a:noAutofit/>
          </a:bodyPr>
          <a:lstStyle/>
          <a:p>
            <a:r>
              <a:rPr lang="zh-TW" altLang="en-US" sz="1400" b="1" dirty="0" smtClean="0">
                <a:latin typeface="+mn-ea"/>
              </a:rPr>
              <a:t>綠</a:t>
            </a:r>
            <a:r>
              <a:rPr lang="zh-TW" altLang="en-US" sz="1400" b="1" dirty="0">
                <a:latin typeface="+mn-ea"/>
              </a:rPr>
              <a:t>節能智控公司</a:t>
            </a:r>
            <a:r>
              <a:rPr lang="en-US" altLang="zh-TW" sz="1400" b="1" dirty="0">
                <a:latin typeface="+mn-ea"/>
              </a:rPr>
              <a:t>(HIPOWER)  </a:t>
            </a:r>
          </a:p>
          <a:p>
            <a:pPr lvl="1"/>
            <a:r>
              <a:rPr lang="zh-TW" altLang="en-US" sz="1000" b="1" dirty="0" smtClean="0">
                <a:latin typeface="+mn-ea"/>
                <a:hlinkClick r:id="rId2" action="ppaction://hlinksldjump"/>
              </a:rPr>
              <a:t>政府標案 </a:t>
            </a:r>
            <a:r>
              <a:rPr lang="en-US" altLang="zh-TW" sz="1000" b="1" dirty="0" smtClean="0">
                <a:latin typeface="+mn-ea"/>
                <a:hlinkClick r:id="rId2" action="ppaction://hlinksldjump"/>
              </a:rPr>
              <a:t>- </a:t>
            </a:r>
            <a:r>
              <a:rPr lang="zh-TW" altLang="en-US" sz="1000" b="1" dirty="0" smtClean="0">
                <a:latin typeface="+mn-ea"/>
                <a:hlinkClick r:id="rId2" action="ppaction://hlinksldjump"/>
              </a:rPr>
              <a:t>影像辨識車輛逆行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zh-TW" altLang="en-US" sz="1000" b="1" dirty="0" smtClean="0">
                <a:latin typeface="+mn-ea"/>
                <a:hlinkClick r:id="rId3" action="ppaction://hlinksldjump"/>
              </a:rPr>
              <a:t>蘇州休息站 </a:t>
            </a:r>
            <a:r>
              <a:rPr lang="en-US" altLang="zh-TW" sz="1000" b="1" dirty="0" smtClean="0">
                <a:latin typeface="+mn-ea"/>
                <a:hlinkClick r:id="rId3" action="ppaction://hlinksldjump"/>
              </a:rPr>
              <a:t>- </a:t>
            </a:r>
            <a:r>
              <a:rPr lang="zh-TW" altLang="en-US" sz="1000" b="1" dirty="0" smtClean="0">
                <a:latin typeface="+mn-ea"/>
                <a:hlinkClick r:id="rId3" action="ppaction://hlinksldjump"/>
              </a:rPr>
              <a:t>車輛容量管理</a:t>
            </a:r>
            <a:endParaRPr lang="zh-TW" altLang="en-US" sz="1000" b="1" dirty="0">
              <a:latin typeface="+mn-ea"/>
            </a:endParaRPr>
          </a:p>
          <a:p>
            <a:r>
              <a:rPr lang="zh-TW" altLang="en-US" sz="1400" b="1" dirty="0" smtClean="0">
                <a:latin typeface="+mn-ea"/>
              </a:rPr>
              <a:t>惠</a:t>
            </a:r>
            <a:r>
              <a:rPr lang="zh-TW" altLang="en-US" sz="1400" b="1" dirty="0">
                <a:latin typeface="+mn-ea"/>
              </a:rPr>
              <a:t>特科技公司</a:t>
            </a:r>
            <a:r>
              <a:rPr lang="en-US" altLang="zh-TW" sz="1400" b="1" dirty="0">
                <a:latin typeface="+mn-ea"/>
              </a:rPr>
              <a:t>(</a:t>
            </a:r>
            <a:r>
              <a:rPr lang="en-US" altLang="zh-TW" sz="1400" b="1" dirty="0" err="1" smtClean="0">
                <a:latin typeface="+mn-ea"/>
              </a:rPr>
              <a:t>FitTech</a:t>
            </a:r>
            <a:r>
              <a:rPr lang="en-US" altLang="zh-TW" sz="1400" b="1" dirty="0">
                <a:latin typeface="+mn-ea"/>
              </a:rPr>
              <a:t>)  </a:t>
            </a:r>
          </a:p>
          <a:p>
            <a:pPr lvl="1"/>
            <a:r>
              <a:rPr lang="en-US" altLang="zh-TW" sz="1000" b="1" dirty="0" smtClean="0">
                <a:latin typeface="+mn-ea"/>
                <a:hlinkClick r:id="rId4" action="ppaction://hlinksldjump"/>
              </a:rPr>
              <a:t>Probe - Motion 3-Axis system </a:t>
            </a:r>
            <a:r>
              <a:rPr lang="zh-TW" altLang="en-US" sz="1000" b="1" dirty="0" smtClean="0">
                <a:latin typeface="+mn-ea"/>
                <a:hlinkClick r:id="rId4" action="ppaction://hlinksldjump"/>
              </a:rPr>
              <a:t>更換案</a:t>
            </a:r>
            <a:endParaRPr lang="zh-TW" altLang="en-US" sz="1000" b="1" dirty="0" smtClean="0">
              <a:latin typeface="+mn-ea"/>
            </a:endParaRPr>
          </a:p>
          <a:p>
            <a:pPr lvl="1"/>
            <a:r>
              <a:rPr lang="en-US" altLang="zh-TW" sz="1000" b="1" dirty="0" smtClean="0">
                <a:latin typeface="+mn-ea"/>
                <a:hlinkClick r:id="rId5" action="ppaction://hlinksldjump"/>
              </a:rPr>
              <a:t>Probe - Vision CCD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en-US" altLang="zh-TW" sz="1000" b="1" dirty="0" smtClean="0">
                <a:latin typeface="+mn-ea"/>
                <a:hlinkClick r:id="rId6" action="ppaction://hlinksldjump"/>
              </a:rPr>
              <a:t>Probe - Source Meter </a:t>
            </a:r>
            <a:r>
              <a:rPr lang="zh-TW" altLang="en-US" sz="1000" b="1" dirty="0" smtClean="0">
                <a:latin typeface="+mn-ea"/>
                <a:hlinkClick r:id="rId6" action="ppaction://hlinksldjump"/>
              </a:rPr>
              <a:t>主從架構優化案</a:t>
            </a:r>
            <a:endParaRPr lang="zh-TW" altLang="en-US" sz="1000" b="1" dirty="0">
              <a:latin typeface="+mn-ea"/>
            </a:endParaRPr>
          </a:p>
          <a:p>
            <a:pPr lvl="1"/>
            <a:r>
              <a:rPr lang="zh-TW" altLang="en-US" sz="1000" b="1" dirty="0" smtClean="0">
                <a:latin typeface="+mn-ea"/>
              </a:rPr>
              <a:t>新人訓練</a:t>
            </a:r>
            <a:r>
              <a:rPr lang="zh-TW" altLang="en-US" sz="1400" b="1" dirty="0">
                <a:latin typeface="+mn-ea"/>
              </a:rPr>
              <a:t/>
            </a:r>
            <a:br>
              <a:rPr lang="zh-TW" altLang="en-US" sz="1400" b="1" dirty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三商電腦公司</a:t>
            </a:r>
            <a:r>
              <a:rPr lang="en-US" altLang="zh-TW" sz="1400" b="1" dirty="0">
                <a:latin typeface="+mn-ea"/>
              </a:rPr>
              <a:t>(MDS)  </a:t>
            </a:r>
          </a:p>
          <a:p>
            <a:pPr lvl="1"/>
            <a:r>
              <a:rPr lang="zh-TW" altLang="en-US" sz="1000" b="1" dirty="0" smtClean="0">
                <a:latin typeface="+mn-ea"/>
                <a:hlinkClick r:id="rId7" action="ppaction://hlinksldjump"/>
              </a:rPr>
              <a:t>台北</a:t>
            </a:r>
            <a:r>
              <a:rPr lang="zh-TW" altLang="en-US" sz="1000" b="1" dirty="0">
                <a:latin typeface="+mn-ea"/>
                <a:hlinkClick r:id="rId7" action="ppaction://hlinksldjump"/>
              </a:rPr>
              <a:t>捷運萬大線車站協議函式庫的開發  </a:t>
            </a:r>
            <a:r>
              <a:rPr lang="en-US" altLang="zh-TW" sz="1000" b="1" dirty="0" smtClean="0">
                <a:latin typeface="+mn-ea"/>
              </a:rPr>
              <a:t/>
            </a:r>
            <a:br>
              <a:rPr lang="en-US" altLang="zh-TW" sz="1000" b="1" dirty="0" smtClean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研華科技公司</a:t>
            </a:r>
            <a:r>
              <a:rPr lang="en-US" altLang="zh-TW" sz="1400" b="1" dirty="0">
                <a:latin typeface="+mn-ea"/>
              </a:rPr>
              <a:t>(ADVANTECH)  </a:t>
            </a:r>
          </a:p>
          <a:p>
            <a:pPr lvl="1"/>
            <a:r>
              <a:rPr lang="en-US" altLang="zh-TW" sz="1000" u="sng" dirty="0" err="1" smtClean="0">
                <a:hlinkClick r:id="rId8" action="ppaction://hlinksldjump"/>
              </a:rPr>
              <a:t>Nvidia</a:t>
            </a:r>
            <a:r>
              <a:rPr lang="en-US" altLang="zh-TW" sz="1000" u="sng" dirty="0" smtClean="0">
                <a:hlinkClick r:id="rId8" action="ppaction://hlinksldjump"/>
              </a:rPr>
              <a:t> </a:t>
            </a:r>
            <a:r>
              <a:rPr lang="en-US" altLang="zh-TW" sz="1000" u="sng" dirty="0" err="1" smtClean="0">
                <a:hlinkClick r:id="rId8" action="ppaction://hlinksldjump"/>
              </a:rPr>
              <a:t>jetson</a:t>
            </a:r>
            <a:r>
              <a:rPr lang="en-US" altLang="zh-TW" sz="1000" u="sng" dirty="0" smtClean="0">
                <a:hlinkClick r:id="rId8" action="ppaction://hlinksldjump"/>
              </a:rPr>
              <a:t> platform - </a:t>
            </a:r>
            <a:r>
              <a:rPr lang="zh-TW" altLang="en-US" sz="1000" u="sng" dirty="0" smtClean="0">
                <a:hlinkClick r:id="rId8" action="ppaction://hlinksldjump"/>
              </a:rPr>
              <a:t>串流與使用者介面</a:t>
            </a:r>
            <a:r>
              <a:rPr lang="zh-TW" altLang="en-US" sz="1400" b="1" dirty="0">
                <a:latin typeface="+mn-ea"/>
              </a:rPr>
              <a:t/>
            </a:r>
            <a:br>
              <a:rPr lang="zh-TW" altLang="en-US" sz="1400" b="1" dirty="0">
                <a:latin typeface="+mn-ea"/>
              </a:rPr>
            </a:br>
            <a:endParaRPr lang="zh-TW" altLang="en-US" sz="1400" b="1" dirty="0">
              <a:latin typeface="+mn-ea"/>
            </a:endParaRPr>
          </a:p>
          <a:p>
            <a:r>
              <a:rPr lang="zh-TW" altLang="en-US" sz="1400" b="1" dirty="0">
                <a:latin typeface="+mn-ea"/>
              </a:rPr>
              <a:t>美商普維股份有限公司</a:t>
            </a:r>
            <a:r>
              <a:rPr lang="en-US" altLang="zh-TW" sz="1400" b="1" dirty="0">
                <a:latin typeface="+mn-ea"/>
              </a:rPr>
              <a:t>(Latticework)  </a:t>
            </a:r>
          </a:p>
          <a:p>
            <a:pPr lvl="1"/>
            <a:r>
              <a:rPr lang="zh-TW" altLang="en-US" sz="1000" b="1" dirty="0" smtClean="0">
                <a:latin typeface="+mn-ea"/>
              </a:rPr>
              <a:t>產品</a:t>
            </a:r>
            <a:r>
              <a:rPr lang="zh-TW" altLang="en-US" sz="1000" b="1" dirty="0">
                <a:latin typeface="+mn-ea"/>
              </a:rPr>
              <a:t>後端開發優化與測試</a:t>
            </a:r>
          </a:p>
          <a:p>
            <a:pPr lvl="1"/>
            <a:r>
              <a:rPr lang="en-US" altLang="zh-TW" sz="1000" b="1" dirty="0" smtClean="0">
                <a:latin typeface="+mn-ea"/>
              </a:rPr>
              <a:t>CI/CD</a:t>
            </a:r>
            <a:r>
              <a:rPr lang="zh-TW" altLang="en-US" sz="1000" b="1" dirty="0">
                <a:latin typeface="+mn-ea"/>
              </a:rPr>
              <a:t>優化</a:t>
            </a:r>
          </a:p>
          <a:p>
            <a:pPr lvl="1"/>
            <a:r>
              <a:rPr lang="zh-TW" altLang="en-US" sz="1000" b="1" dirty="0" smtClean="0">
                <a:latin typeface="+mn-ea"/>
              </a:rPr>
              <a:t>內部</a:t>
            </a:r>
            <a:r>
              <a:rPr lang="zh-TW" altLang="en-US" sz="1000" b="1" dirty="0">
                <a:latin typeface="+mn-ea"/>
              </a:rPr>
              <a:t>技術文件</a:t>
            </a:r>
            <a:r>
              <a:rPr lang="zh-TW" altLang="en-US" sz="1000" b="1" dirty="0" smtClean="0">
                <a:latin typeface="+mn-ea"/>
              </a:rPr>
              <a:t>撰寫</a:t>
            </a:r>
            <a:endParaRPr lang="en-US" altLang="zh-TW" sz="1000" b="1" dirty="0" smtClean="0">
              <a:latin typeface="+mn-ea"/>
            </a:endParaRPr>
          </a:p>
          <a:p>
            <a:r>
              <a:rPr lang="en-US" altLang="zh-TW" sz="1400" b="1" dirty="0" err="1" smtClean="0">
                <a:latin typeface="+mn-ea"/>
                <a:hlinkClick r:id="rId9" action="ppaction://hlinksldjump"/>
              </a:rPr>
              <a:t>SideProject</a:t>
            </a:r>
            <a:endParaRPr lang="en-US" altLang="zh-TW" sz="1400" b="1" dirty="0" smtClean="0">
              <a:latin typeface="+mn-ea"/>
            </a:endParaRPr>
          </a:p>
          <a:p>
            <a:r>
              <a:rPr lang="zh-TW" altLang="en-US" sz="1400" b="1" dirty="0">
                <a:latin typeface="+mn-ea"/>
                <a:hlinkClick r:id="rId10" action="ppaction://hlinksldjump"/>
              </a:rPr>
              <a:t>休閒</a:t>
            </a:r>
            <a:endParaRPr lang="zh-TW" altLang="en-US" sz="14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9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latin typeface="+mn-ea"/>
              </a:rPr>
              <a:t>Source Code </a:t>
            </a:r>
            <a:r>
              <a:rPr lang="en-US" altLang="zh-TW" sz="4400" b="1" dirty="0" smtClean="0">
                <a:latin typeface="+mn-ea"/>
              </a:rPr>
              <a:t>Generator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D:\InterviewData\Image\sourcegen-說明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0" y="1517556"/>
            <a:ext cx="8675272" cy="42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596336" y="6309320"/>
            <a:ext cx="1349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(8/10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22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498080" cy="1143000"/>
          </a:xfrm>
        </p:spPr>
        <p:txBody>
          <a:bodyPr/>
          <a:lstStyle/>
          <a:p>
            <a:r>
              <a:rPr lang="zh-TW" altLang="en-US" dirty="0" smtClean="0"/>
              <a:t>動態文件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7283984" cy="548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953093" y="6488668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(9/10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1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SideProject</a:t>
            </a:r>
            <a:r>
              <a:rPr lang="en-US" altLang="zh-TW" dirty="0" smtClean="0"/>
              <a:t> - Jenkins</a:t>
            </a:r>
            <a:endParaRPr lang="zh-TW" altLang="en-US" dirty="0"/>
          </a:p>
        </p:txBody>
      </p:sp>
      <p:pic>
        <p:nvPicPr>
          <p:cNvPr id="13314" name="Picture 2" descr="F:\workspace\Full\文件\簡報\簡報資料\SidoProject-Jenkins-第 2 页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7" y="1556792"/>
            <a:ext cx="7644788" cy="42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(10/10)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546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Side Project :  </a:t>
            </a:r>
            <a:r>
              <a:rPr lang="en-US" altLang="zh-TW" dirty="0" err="1" smtClean="0"/>
              <a:t>TeaOrFish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07" y="404664"/>
            <a:ext cx="105226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61944"/>
            <a:ext cx="2284843" cy="494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331640" y="1385302"/>
            <a:ext cx="4237836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起初只是</a:t>
            </a:r>
            <a:r>
              <a:rPr lang="en-US" altLang="zh-TW" sz="1050" dirty="0"/>
              <a:t>2020</a:t>
            </a:r>
            <a:r>
              <a:rPr lang="zh-TW" altLang="en-US" sz="1050" dirty="0"/>
              <a:t>年股市大多頭，用配爬蟲與</a:t>
            </a:r>
            <a:r>
              <a:rPr lang="en-US" altLang="zh-TW" sz="1050" dirty="0"/>
              <a:t>LINE</a:t>
            </a:r>
            <a:r>
              <a:rPr lang="zh-TW" altLang="en-US" sz="1050" dirty="0"/>
              <a:t>聊天機器人，滿足想上班偷查詢即時股價的需求。</a:t>
            </a:r>
          </a:p>
          <a:p>
            <a:r>
              <a:rPr lang="zh-TW" altLang="en-US" sz="1050" dirty="0"/>
              <a:t>同時作為實驗平台，後續升級</a:t>
            </a:r>
            <a:r>
              <a:rPr lang="en-US" altLang="zh-TW" sz="1050" dirty="0"/>
              <a:t>CICD </a:t>
            </a:r>
            <a:r>
              <a:rPr lang="zh-TW" altLang="en-US" sz="1050" dirty="0"/>
              <a:t>容器化 生程式</a:t>
            </a:r>
            <a:r>
              <a:rPr lang="en-US" altLang="zh-TW" sz="1050" dirty="0"/>
              <a:t>AI API </a:t>
            </a:r>
            <a:r>
              <a:rPr lang="zh-TW" altLang="en-US" sz="1050" dirty="0"/>
              <a:t>功能 並用免費額度部署到</a:t>
            </a:r>
            <a:r>
              <a:rPr lang="en-US" altLang="zh-TW" sz="1050" dirty="0"/>
              <a:t>AWS</a:t>
            </a:r>
            <a:r>
              <a:rPr lang="zh-TW" altLang="en-US" sz="1050" dirty="0"/>
              <a:t>上。</a:t>
            </a:r>
          </a:p>
          <a:p>
            <a:endParaRPr lang="en-US" altLang="zh-TW" sz="1050" dirty="0" smtClean="0">
              <a:latin typeface="+mn-ea"/>
            </a:endParaRPr>
          </a:p>
          <a:p>
            <a:r>
              <a:rPr lang="en-US" altLang="zh-TW" sz="1050" dirty="0"/>
              <a:t>Skills: </a:t>
            </a:r>
            <a:endParaRPr lang="en-US" altLang="zh-TW" sz="1050" dirty="0" smtClean="0"/>
          </a:p>
          <a:p>
            <a:r>
              <a:rPr lang="en-US" altLang="zh-TW" sz="1050" dirty="0" smtClean="0"/>
              <a:t>Python </a:t>
            </a:r>
            <a:r>
              <a:rPr lang="en-US" altLang="zh-TW" sz="1050" dirty="0" err="1"/>
              <a:t>linebot</a:t>
            </a:r>
            <a:r>
              <a:rPr lang="en-US" altLang="zh-TW" sz="1050" dirty="0"/>
              <a:t> </a:t>
            </a:r>
            <a:r>
              <a:rPr lang="en-US" altLang="zh-TW" sz="1050" dirty="0" err="1"/>
              <a:t>OpenAI</a:t>
            </a:r>
            <a:r>
              <a:rPr lang="en-US" altLang="zh-TW" sz="1050" dirty="0"/>
              <a:t> API </a:t>
            </a:r>
            <a:r>
              <a:rPr lang="en-US" altLang="zh-TW" sz="1050" dirty="0" err="1"/>
              <a:t>MongoDB</a:t>
            </a:r>
            <a:r>
              <a:rPr lang="en-US" altLang="zh-TW" sz="1050" dirty="0"/>
              <a:t> web Crawler </a:t>
            </a:r>
            <a:r>
              <a:rPr lang="en-US" altLang="zh-TW" sz="1050" dirty="0" err="1"/>
              <a:t>Docker</a:t>
            </a:r>
            <a:r>
              <a:rPr lang="en-US" altLang="zh-TW" sz="1050" dirty="0"/>
              <a:t> </a:t>
            </a:r>
            <a:r>
              <a:rPr lang="en-US" altLang="zh-TW" sz="1050" dirty="0" err="1"/>
              <a:t>Nginx</a:t>
            </a:r>
            <a:r>
              <a:rPr lang="en-US" altLang="zh-TW" sz="1050" dirty="0"/>
              <a:t> Jenkins AWS-IAM/VPC/EC2/S3/Route </a:t>
            </a:r>
            <a:r>
              <a:rPr lang="en-US" altLang="zh-TW" sz="1050" dirty="0" smtClean="0"/>
              <a:t>53</a:t>
            </a:r>
          </a:p>
          <a:p>
            <a:endParaRPr lang="en-US" altLang="zh-TW" sz="1050" dirty="0"/>
          </a:p>
          <a:p>
            <a:r>
              <a:rPr lang="zh-TW" altLang="en-US" sz="1050" dirty="0"/>
              <a:t>功能</a:t>
            </a:r>
            <a:r>
              <a:rPr lang="en-US" altLang="zh-TW" sz="1050" dirty="0" smtClean="0"/>
              <a:t>:</a:t>
            </a:r>
          </a:p>
          <a:p>
            <a:r>
              <a:rPr lang="en-US" altLang="zh-TW" sz="1050" dirty="0" smtClean="0"/>
              <a:t> </a:t>
            </a:r>
            <a:r>
              <a:rPr lang="en-US" altLang="zh-TW" sz="1050" dirty="0"/>
              <a:t>Newest PTT Link / </a:t>
            </a:r>
            <a:r>
              <a:rPr lang="en-US" altLang="zh-TW" sz="1050" dirty="0" err="1"/>
              <a:t>Linebot</a:t>
            </a:r>
            <a:r>
              <a:rPr lang="en-US" altLang="zh-TW" sz="1050" dirty="0"/>
              <a:t> / </a:t>
            </a:r>
            <a:r>
              <a:rPr lang="zh-TW" altLang="en-US" sz="1050" dirty="0"/>
              <a:t>當前股價查詢功能 </a:t>
            </a:r>
            <a:r>
              <a:rPr lang="en-US" altLang="zh-TW" sz="1050" dirty="0"/>
              <a:t>/ </a:t>
            </a:r>
            <a:r>
              <a:rPr lang="en-US" altLang="zh-TW" sz="1050" dirty="0" err="1"/>
              <a:t>ChatGPT</a:t>
            </a:r>
            <a:r>
              <a:rPr lang="en-US" altLang="zh-TW" sz="1050" dirty="0"/>
              <a:t>(</a:t>
            </a:r>
            <a:r>
              <a:rPr lang="zh-TW" altLang="en-US" sz="1050" dirty="0"/>
              <a:t>不定時開放功能</a:t>
            </a:r>
            <a:r>
              <a:rPr lang="en-US" altLang="zh-TW" sz="1050" dirty="0"/>
              <a:t>)</a:t>
            </a: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 smtClean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endParaRPr lang="en-US" altLang="zh-TW" sz="1050" dirty="0">
              <a:latin typeface="+mn-ea"/>
            </a:endParaRPr>
          </a:p>
          <a:p>
            <a:r>
              <a:rPr lang="en-US" altLang="zh-TW" sz="1050" dirty="0" err="1"/>
              <a:t>Linebot</a:t>
            </a:r>
            <a:r>
              <a:rPr lang="en-US" altLang="zh-TW" sz="1050" dirty="0"/>
              <a:t> ID : @320swnwx</a:t>
            </a:r>
          </a:p>
          <a:p>
            <a:r>
              <a:rPr lang="en-US" altLang="zh-TW" sz="1050" dirty="0"/>
              <a:t>Service1 </a:t>
            </a:r>
            <a:r>
              <a:rPr lang="en-US" altLang="zh-TW" sz="1050" dirty="0">
                <a:hlinkClick r:id="rId4"/>
              </a:rPr>
              <a:t>https://github.com/YiFan0221/TeaOrFish</a:t>
            </a:r>
            <a:endParaRPr lang="en-US" altLang="zh-TW" sz="1050" dirty="0"/>
          </a:p>
          <a:p>
            <a:r>
              <a:rPr lang="en-US" altLang="zh-TW" sz="1050" dirty="0"/>
              <a:t>Service2 </a:t>
            </a:r>
            <a:r>
              <a:rPr lang="en-US" altLang="zh-TW" sz="1050" dirty="0">
                <a:hlinkClick r:id="rId5"/>
              </a:rPr>
              <a:t>https://github.com/YiFan0221/YiFanServer</a:t>
            </a:r>
            <a:endParaRPr lang="en-US" altLang="zh-TW" sz="1050" dirty="0"/>
          </a:p>
          <a:p>
            <a:r>
              <a:rPr lang="en-US" altLang="zh-TW" sz="1050" dirty="0"/>
              <a:t>Jenkins </a:t>
            </a:r>
            <a:r>
              <a:rPr lang="en-US" altLang="zh-TW" sz="1050" dirty="0">
                <a:hlinkClick r:id="rId6"/>
              </a:rPr>
              <a:t>http://yfnoip.ddns.net:8080/</a:t>
            </a:r>
            <a:endParaRPr lang="en-US" altLang="zh-TW" sz="1050" dirty="0"/>
          </a:p>
          <a:p>
            <a:r>
              <a:rPr lang="en-US" altLang="zh-TW" sz="1050" dirty="0"/>
              <a:t>guest access : guest / guest</a:t>
            </a:r>
            <a:endParaRPr lang="en-US" altLang="zh-TW" sz="1050" dirty="0"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6376" y="6309320"/>
            <a:ext cx="989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7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1771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MVC</a:t>
            </a:r>
            <a:r>
              <a:rPr lang="zh-TW" altLang="en-US" dirty="0" smtClean="0"/>
              <a:t>分層</a:t>
            </a:r>
            <a:endParaRPr lang="en-US" altLang="zh-TW" dirty="0" smtClean="0"/>
          </a:p>
          <a:p>
            <a:r>
              <a:rPr lang="en-US" altLang="zh-TW" dirty="0" smtClean="0"/>
              <a:t>Main/Sub Service</a:t>
            </a:r>
          </a:p>
          <a:p>
            <a:r>
              <a:rPr lang="en-US" altLang="zh-TW" dirty="0" smtClean="0"/>
              <a:t>CI/CD</a:t>
            </a:r>
          </a:p>
          <a:p>
            <a:r>
              <a:rPr lang="en-US" altLang="zh-TW" dirty="0" smtClean="0"/>
              <a:t>Container deploy</a:t>
            </a:r>
          </a:p>
          <a:p>
            <a:r>
              <a:rPr lang="en-US" altLang="zh-TW" dirty="0" smtClean="0"/>
              <a:t>Load balance</a:t>
            </a:r>
          </a:p>
          <a:p>
            <a:r>
              <a:rPr lang="en-US" altLang="zh-TW" dirty="0" smtClean="0"/>
              <a:t>Horizontal scale</a:t>
            </a:r>
          </a:p>
        </p:txBody>
      </p:sp>
      <p:pic>
        <p:nvPicPr>
          <p:cNvPr id="15363" name="Picture 3" descr="F:\workspace\Full\文件\簡報\簡報資料\系統架構圖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7" y="404664"/>
            <a:ext cx="4007170" cy="595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740352" y="630932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3" action="ppaction://hlinksldjump"/>
              </a:rPr>
              <a:t>Top</a:t>
            </a:r>
            <a:r>
              <a:rPr lang="en-US" altLang="zh-TW" u="sng" dirty="0" smtClean="0"/>
              <a:t>(2/2</a:t>
            </a:r>
            <a:r>
              <a:rPr lang="en-US" altLang="zh-TW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87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1-</a:t>
            </a:r>
            <a:r>
              <a:rPr lang="zh-TW" altLang="en-US" dirty="0" smtClean="0"/>
              <a:t>溫濕度計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https://lh3.googleusercontent.com/GVEJlaFDAqb15OS7SoEvJ3Q5MTNzKf6_vZElkEohNIRuhQBTn9r0RaY0mbbfHvaNg0K2hNNbjFpmmbdN77x1Ytq5yPvKDRKfaWvWX7gylTrVRjC2esLz7xFGRAhvzg8cPKBd9PXEtFhXydARzD18CKjeHJwaWCvR-HnX0kmi2cxIul1bWoILxQM1svm4pEpFhJdvYiqbUKe-r4NhRiYM3WhW_niC6ErUp5ZBWIDBjosbNZtzPL0Is5SBTm1CCdrg6UZitF5Digkn78FuqB6SadGAqHp8UxEGTit9-OHmLVDCLUNbcR0sT4HFccmU8DOMYnCHwCYe3n0D4tOQmud2l3MaS7dSgIh_lym6GWkSPJevQms4uNzoUv5dMC92sLyEXD5TlqSmBDhh0pQz7LwU8y59usPIiemevj6TijbbQ5QWzBdU_TzEEDwcJowtiNLkngn2jV59Kr83g9_XayF_ZVL8pLej-785kED5LKrzaWiD4jaNUjiaWqh4ekrUks7R-RB9az3ZMTsh1tNmIOpe0M9iFa1No9XF9KMR3VtYi6NXkPaU7472TMGGth8eYbm6d8obTKQLaS3Qf9jLUN6vWHfIAqIdyHdJkKAEfPxk_3jGBQ_viNZ-pfiVXiBsXUWawkEblQN4mMMUBIVNI4FIeFt_p_ERudJRmUfxH5og1kW-14Ie8FfXcZPQMwJbv6rTikC3YE57T-pxbrUmLZUWE-1Rfg=w528-h937-no?authuse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23908" y="363809"/>
            <a:ext cx="2232248" cy="39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3695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 descr="https://lh3.googleusercontent.com/0VmTIqXpZqL4Ye8drjKvHMkjB6mm4m3cleipOwcszSqtgiPrhIcGTVclphz88IgQaVSe0V_6-6BbktK8GZdai6dBzIxFuDjgm7LTS1GsRpoc99JbOeS-ksXT21HX4xtyMZpXm68n5SvCN1-nAw4SYPDDjc-Y0kjgNi2SjyuSphRRYVYKtsm--63tc6-JJyvexyUbYdrgvvg9WObgF8q_9MBTGDxPi-p9BOo32Sv1f8ZLf8w2KGpWjh1x8w9PiEpOD2JS_g5BLpKLuBTWyD5__PLarnBn9Fy6A8VlbgOq8mChkKhmHAzqelu6HiOBLs5k-ZgZx_8JCsrZFJilfMv1lwqvBjPAGsoVaqMJRy9fSYTmUDU_hvs9sKidT7pNMZ2Tnt6VJQPa00vpKpbx5znMOAfp37BRPsYNzPwZ7gYRldR-SlNb08g1MwUbXEnGfXKDECB6IsiyTLJkt1jICgaU-IKqMMl8PxrQxH-B4m3g7NRFu_51a0w3lT2KEAy42lMr1879a834PoHxORve25eVW-_LntUjgH2-ghrYjUGzq1FA9juGIbYUglBziWeTLjQeyAsPk0V2KNLlSMNkDdbs__SkgHm_idxenXPEpYXw65zU4M_2Qhiw5jvc2Dit6MgzVlsfd0O1svIkVTNY_wc8ZOF6_kIZ3tqXP3nwNmj7rtzhM1iJd67kZDJ7NQB1J8vn3VNfnDxmQ9RHrtSxccEQ50g0HQ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4" y="3572263"/>
            <a:ext cx="4474793" cy="251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059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2-</a:t>
            </a:r>
            <a:r>
              <a:rPr lang="zh-TW" altLang="en-US" dirty="0"/>
              <a:t>紅外線遙控燈箱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5"/>
            <a:endParaRPr lang="zh-TW" altLang="en-US" sz="1600" dirty="0"/>
          </a:p>
        </p:txBody>
      </p:sp>
      <p:pic>
        <p:nvPicPr>
          <p:cNvPr id="5" name="Picture 2" descr="https://lh3.googleusercontent.com/Z4GAZbUbx_7FCtSQpFy51RurXPSn75aAxd8scEqjY_-HkMubR-qAkUON_I62LbSrvlnQC271fa1l-mfqmU2XVYYQJX8GylnprBAB2qMZZ_SwWX7i3O2M3WM3s_-l9r4fGkKpHfaiSxCyTzp381TSdcqAZWIswsjoG4x-mvLbJ8NIySX1wA0tcEUAkSVqWIVv0htpSKbBSXxLUf286B8JO_AGOI2vRQ10wY18qw8ZYcEZtxzOHjCYI0iwfV7BJzc9ePxxPcIvJsg2z2y5ScUmiTM8Y__EnF259UjckrgmolKJdSR1dgAcoU54925qqXKJZAQlzcpgHEzl8SemDOZDA4VMRadMznl-92k-45Ve0Nsmd4_ByWMxO2071zaVxiPrZevOl_aLlHKHFZMPAtcbMAJpCwgN4lYXOL2zL_DY8BNupH3-heskU_dPtjY-KgbRtWJGV4OyhjXewqZvPEUYr5vlE3fObCABz9uVRfUcA7ZbHvAEhaTgJSd7QcRXEV-hO_mX_tfG8iQFozMaEevSZpPhkUDORmrlhrG4OIroUibrdLE3lSsaB0fyFd5kWtAoHS03IvXriztQIsEwboyjBzjoz43nhb0kU-5Wu5Vw2gJm-CCynczU5iwnkxyh3YoE3qPncxUREOSYzeCNcsA4zjNZBtOHZ4Et7MynWMDHJZ95WePw9G7JLzWiU-4u2JJE5Nqlme_AdBwkBkyXneZICayGYA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700808"/>
            <a:ext cx="3780321" cy="21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4987"/>
            <a:ext cx="2941941" cy="457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2" y="3908413"/>
            <a:ext cx="3751516" cy="2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4793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2</a:t>
            </a:r>
            <a:r>
              <a:rPr lang="zh-TW" altLang="en-US" dirty="0" smtClean="0"/>
              <a:t> 水肺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92" y="1959198"/>
            <a:ext cx="3598825" cy="48006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40140"/>
            <a:ext cx="374441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52128"/>
            <a:ext cx="3165256" cy="56271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5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5409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44" y="1268759"/>
            <a:ext cx="5314901" cy="298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3</a:t>
            </a:r>
            <a:r>
              <a:rPr lang="zh-TW" altLang="en-US" dirty="0" smtClean="0"/>
              <a:t> 露營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6672"/>
            <a:ext cx="2334975" cy="415106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93422"/>
            <a:ext cx="4507992" cy="25357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387784"/>
            <a:ext cx="2536252" cy="338166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42216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4</a:t>
            </a:r>
            <a:r>
              <a:rPr lang="zh-TW" altLang="en-US" dirty="0" smtClean="0"/>
              <a:t> 射箭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9265" y="2378226"/>
            <a:ext cx="5071844" cy="285291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5120" y="1901264"/>
            <a:ext cx="5060032" cy="37950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4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8998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091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    綠捷能智控 </a:t>
            </a:r>
            <a:r>
              <a:rPr lang="en-US" altLang="zh-TW" dirty="0" smtClean="0"/>
              <a:t>-</a:t>
            </a:r>
            <a:r>
              <a:rPr lang="zh-TW" altLang="en-US" dirty="0"/>
              <a:t>車輛逆行偵測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1233428"/>
            <a:ext cx="8136904" cy="5445224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SW/FW RD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BCB6, Embedded Windows,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Linux, Win32 API, IPC, Serial port(COM), I2C, UART, SPI, </a:t>
            </a:r>
            <a:r>
              <a:rPr lang="en-US" altLang="zh-TW" sz="2000" dirty="0" err="1"/>
              <a:t>FFmpeg</a:t>
            </a:r>
            <a:r>
              <a:rPr lang="en-US" altLang="zh-TW" sz="2000" dirty="0"/>
              <a:t>, RTSP, MySQL</a:t>
            </a:r>
          </a:p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zh-TW" altLang="en-US" sz="2000" u="sng" dirty="0">
                <a:hlinkClick r:id="rId2"/>
              </a:rPr>
              <a:t>國道視窗 </a:t>
            </a:r>
            <a:r>
              <a:rPr lang="en-US" altLang="zh-TW" sz="2000" u="sng" dirty="0">
                <a:hlinkClick r:id="rId2"/>
              </a:rPr>
              <a:t>- </a:t>
            </a:r>
            <a:r>
              <a:rPr lang="zh-TW" altLang="en-US" sz="2000" u="sng" dirty="0">
                <a:hlinkClick r:id="rId2"/>
              </a:rPr>
              <a:t>國道</a:t>
            </a:r>
            <a:r>
              <a:rPr lang="en-US" altLang="zh-TW" sz="2000" u="sng" dirty="0">
                <a:hlinkClick r:id="rId2"/>
              </a:rPr>
              <a:t>5</a:t>
            </a:r>
            <a:r>
              <a:rPr lang="zh-TW" altLang="en-US" sz="2000" u="sng" dirty="0">
                <a:hlinkClick r:id="rId2"/>
              </a:rPr>
              <a:t>號蘇澳交流道出口增設逆行車輛偵測</a:t>
            </a:r>
            <a:endParaRPr lang="zh-TW" altLang="en-US" sz="2000" dirty="0"/>
          </a:p>
          <a:p>
            <a:r>
              <a:rPr lang="zh-TW" altLang="en-US" sz="2000" dirty="0" smtClean="0"/>
              <a:t>主要</a:t>
            </a:r>
            <a:r>
              <a:rPr lang="zh-TW" altLang="en-US" sz="2000" dirty="0"/>
              <a:t>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經報導指出</a:t>
            </a:r>
            <a:r>
              <a:rPr lang="en-US" altLang="zh-TW" sz="2000" dirty="0"/>
              <a:t>: </a:t>
            </a:r>
            <a:r>
              <a:rPr lang="zh-TW" altLang="en-US" sz="2000" dirty="0"/>
              <a:t>其準確率為</a:t>
            </a:r>
            <a:r>
              <a:rPr lang="en-US" altLang="zh-TW" sz="2000" dirty="0"/>
              <a:t>97.5%</a:t>
            </a:r>
            <a:r>
              <a:rPr lang="zh-TW" altLang="en-US" sz="2000" dirty="0"/>
              <a:t>，誤報率為</a:t>
            </a:r>
            <a:r>
              <a:rPr lang="en-US" altLang="zh-TW" sz="2000" dirty="0"/>
              <a:t>0%(</a:t>
            </a:r>
            <a:r>
              <a:rPr lang="zh-TW" altLang="en-US" sz="2000" dirty="0"/>
              <a:t>共計順向</a:t>
            </a:r>
            <a:r>
              <a:rPr lang="en-US" altLang="zh-TW" sz="2000" dirty="0"/>
              <a:t>72103</a:t>
            </a:r>
            <a:r>
              <a:rPr lang="zh-TW" altLang="en-US" sz="2000" dirty="0"/>
              <a:t>車次無誤報情形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設備設計於放置戶外機箱</a:t>
            </a:r>
            <a:r>
              <a:rPr lang="en-US" altLang="zh-TW" sz="2000" dirty="0"/>
              <a:t>24</a:t>
            </a:r>
            <a:r>
              <a:rPr lang="zh-TW" altLang="en-US" sz="2000" dirty="0"/>
              <a:t>小時運作至今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導入</a:t>
            </a:r>
            <a:r>
              <a:rPr lang="en-US" altLang="zh-TW" sz="2000" dirty="0"/>
              <a:t>Multiprocessing </a:t>
            </a:r>
            <a:r>
              <a:rPr lang="zh-TW" altLang="en-US" sz="2000" dirty="0"/>
              <a:t>與</a:t>
            </a:r>
            <a:r>
              <a:rPr lang="en-US" altLang="zh-TW" sz="2000" dirty="0"/>
              <a:t>IPC </a:t>
            </a:r>
            <a:r>
              <a:rPr lang="zh-TW" altLang="en-US" sz="2000" dirty="0"/>
              <a:t>對系統架構進行堆疊</a:t>
            </a:r>
            <a:r>
              <a:rPr lang="en-US" altLang="zh-TW" sz="2000" dirty="0"/>
              <a:t>(</a:t>
            </a:r>
            <a:r>
              <a:rPr lang="zh-TW" altLang="en-US" sz="2000" dirty="0"/>
              <a:t>當時還無微服務概念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結合 集結</a:t>
            </a:r>
            <a:r>
              <a:rPr lang="en-US" altLang="zh-TW" sz="2000" dirty="0"/>
              <a:t>/</a:t>
            </a:r>
            <a:r>
              <a:rPr lang="zh-TW" altLang="en-US" sz="2000" dirty="0"/>
              <a:t>軟體</a:t>
            </a:r>
            <a:r>
              <a:rPr lang="en-US" altLang="zh-TW" sz="2000" dirty="0"/>
              <a:t>/</a:t>
            </a:r>
            <a:r>
              <a:rPr lang="zh-TW" altLang="en-US" sz="2000" dirty="0"/>
              <a:t>網際網路程式</a:t>
            </a:r>
            <a:r>
              <a:rPr lang="en-US" altLang="zh-TW" sz="2000" dirty="0"/>
              <a:t>/</a:t>
            </a:r>
            <a:r>
              <a:rPr lang="zh-TW" altLang="en-US" sz="2000" dirty="0"/>
              <a:t>視覺</a:t>
            </a:r>
            <a:r>
              <a:rPr lang="en-US" altLang="zh-TW" sz="2000" dirty="0"/>
              <a:t>/</a:t>
            </a:r>
            <a:r>
              <a:rPr lang="zh-TW" altLang="en-US" sz="2000" dirty="0"/>
              <a:t>韌體串接</a:t>
            </a:r>
            <a:r>
              <a:rPr lang="en-US" altLang="zh-TW" sz="2000" dirty="0"/>
              <a:t>/</a:t>
            </a:r>
            <a:r>
              <a:rPr lang="zh-TW" altLang="en-US" sz="2000" dirty="0"/>
              <a:t>協定 各種</a:t>
            </a:r>
            <a:r>
              <a:rPr lang="zh-TW" altLang="en-US" sz="2000" dirty="0" smtClean="0"/>
              <a:t>功能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>
                <a:hlinkClick r:id="rId3"/>
              </a:rPr>
              <a:t>詳細技術專案細節</a:t>
            </a:r>
            <a:endParaRPr lang="en-US" altLang="zh-TW" sz="2000" dirty="0" smtClean="0"/>
          </a:p>
          <a:p>
            <a:endParaRPr lang="en-US" altLang="zh-TW" sz="2000" dirty="0"/>
          </a:p>
        </p:txBody>
      </p:sp>
      <p:pic>
        <p:nvPicPr>
          <p:cNvPr id="1026" name="Picture 2" descr="C:\Users\gary8\Desktop\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2656"/>
            <a:ext cx="720080" cy="6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5" action="ppaction://hlinksldjump"/>
              </a:rPr>
              <a:t>Top</a:t>
            </a:r>
            <a:r>
              <a:rPr lang="en-US" altLang="zh-TW" u="sng" dirty="0" smtClean="0"/>
              <a:t>(1/5)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0095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5</a:t>
            </a:r>
            <a:r>
              <a:rPr lang="zh-TW" altLang="en-US" dirty="0" smtClean="0"/>
              <a:t> 料理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75539"/>
            <a:ext cx="3376756" cy="4502341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96752"/>
            <a:ext cx="4064945" cy="45811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4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289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興趣</a:t>
            </a:r>
            <a:r>
              <a:rPr lang="en-US" altLang="zh-TW" dirty="0" smtClean="0"/>
              <a:t>6</a:t>
            </a:r>
            <a:r>
              <a:rPr lang="zh-TW" altLang="en-US" dirty="0" smtClean="0"/>
              <a:t> 旅遊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攝影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3554" name="Picture 2" descr="https://lh3.googleusercontent.com/tve_ZsNnERWJY62hLqxxfmAv8K3PNZ5NL-fnpKpn-o0uiPk6i-K2K9kEADzy_eHLJG2_gWkCbYf8iTKi96IJ2eoYGluSnafg0qp3OaLAFUa2fc44CeHKijQOTTQphrLruT1nCoKPVBMsYxK_IUBDid7EjuWcwKFxZ6L5mBZDBhXfq8-3UjDALiWqa5oNu74dmZtYj9RFdZqr0ZcizP04vPpxg6une0HNsVA6mD5_T7_GwyNyhqb073KG-OmGZIe2RjSGyKUeaty1YnsLkQjcAvfR6M1CakbJT6Z1VH4PHyD_ZKu1afWfzQ1O2DqJRbkX_NedkSaB-pJRKVKljHzNaGxha4SUO8XlGFofHwEML7ZUOYYMDvZ4BcqBAH3rGW5UPg0UapqpRtxZAMwH__jfdEyiZ1rBKBAQpO2JPVzrp5ABj7kC69AWmV3QL2AZTXpAQGG8EOOMsl0tjPCxNtkpL2LojpfzZiZMSOiqeg0_cqT5QXcZJqMHpDpGtD22UK13jKIlDWFJqMFFGKrlbH72PGzj7fGtdi1yyqaCQXxhCw2ONYyboY-1RGqNDlhio4X-076AmyNQU9k9ntH6gG4Bn5TXqumtj27YK6e9QPRbysdeYlAz1vq9NN8WT6EaQZ1ga2BbAeCgnezJ2CujuUJrdo2GvVksztvaed7vuJSiWFNrBbhcbwDOZW3lhFxdRXPIL-jCakIcxATwQiw7Csum3t-qMw=w1666-h938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5" y="1484784"/>
            <a:ext cx="3967162" cy="22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h3.googleusercontent.com/fM2gEQ_pqwdLjqfI8oGwx1f8xOKZnF2Qf964_x-3ENJch-Ey7j3wVPlXKpP-jKDZ1nWsTIw-veCyGz0Q8rQrQFNkTREOS0pBSeqWZF0IkUwe0_Gp02ZAl3IUBfVSL96UJqA5y82GajtZHwvFI8IXSJE9_96XfFGBabqHau9J9Ox4Ytj4bS0_dTnhDLOvUykk0EAK3d3K9O96W_m1E4WeSZElgUnH9zNISGtDuV5f_dQaJ4k4uiJULzmYuy582u_P7dORzrsejCP_tJKmBLOrS4CQ-icVJ5KU41IkAVn2v9XbwuH8FpFUP8o2x-kWV9MQ2a66QALkN9T_hii07kAvcaDNvJa1cxeuJupDV6FecE7eDwCqKo9ixIKlp0QP-VuO6MYFhQC_IkIysnLBYj8Rme5reGxPCt55Q1qiiH1iN1FGZ3Gu0L-uo4BmGcf176tyuVt9YQD0dgBvTeA_OoTQcCmsAxKkC7r_dnEyjkEi1Nu8vI7l3JpLFhGPOOnN1MeGkXHTLJDpFCZG_agd8KGHsOPJK2bp87Wplh9zgVEWZZkI36iRCEgbXoPPcAeRXiLz4sSj_tUL1d8_HvQ9v9X0Y2T-QFgZ4MEC9QFgFT6WC9C48pwNP_u4Y7xDPTNf-OIXZak7p80_owVj_2VKXzVctXQ0YeLLA--MXSuagZn68zjlKQXibnJzADzg4kFiuJzosgNS2MfobD3XqDBb732iVRAbEw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07828"/>
            <a:ext cx="4115391" cy="23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D:\面試資料\Other\IMG_20200306_181433_0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4" y="4005064"/>
            <a:ext cx="4055355" cy="22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D:\面試資料\Other\IMG_20201004_001004_0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21" y="4027760"/>
            <a:ext cx="4173578" cy="234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9057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興趣</a:t>
            </a:r>
            <a:r>
              <a:rPr lang="en-US" altLang="zh-TW" sz="4000" dirty="0" smtClean="0"/>
              <a:t>7</a:t>
            </a:r>
            <a:r>
              <a:rPr lang="zh-TW" altLang="en-US" sz="4000" dirty="0" smtClean="0"/>
              <a:t> </a:t>
            </a:r>
            <a:r>
              <a:rPr lang="zh-TW" altLang="en-US" sz="4000" dirty="0" smtClean="0">
                <a:latin typeface="Yu Gothic UI Semibold" pitchFamily="34" charset="-128"/>
                <a:ea typeface="Yu Gothic UI Semibold" pitchFamily="34" charset="-128"/>
              </a:rPr>
              <a:t>舉辦團建</a:t>
            </a:r>
            <a:endParaRPr lang="zh-TW" altLang="en-US" sz="4000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2" name="Picture 4" descr="https://lh3.googleusercontent.com/UHUUN67mz5u5wravKQ7YEzmpWida7mrJekoY0WWEPz2iFe69Ij2XjGYk31cFNhx40BBpqTbCziMrasAsHG-PmZu62IR3VzihPTj4AX0civ9EkSrvPISqEhCXTOgDbaTZ8kaWRx5zVKdAksyicBi-6ns2m-z4RyTfv8csmpiskftU7W93Kfqrdgl9AHyuvfGxf0sZEH7Fd0W8_fE-FgcybzimATMWrqgMOzjUfMXIbLTxBhCi2YYXyU0vHeNPTgOk05vEaDlT8aeA7J1N8sAa114riaGDX1tvU6zAdoiNr4uRuToudDJ4pHitUsY2SfG_ZwhDejtQMvYj7ncBYo80m_Fd53Bv2CAzg3En1tq-yTounQW_qXUMX7Btho-cPfboaxv2cUidyf0n-t5cQS4PYaU3qfC6i-WyZ5PrjSlOt6x8gUZDGQ4hMmW1ws6h0M0c3W6P2ttFseIINR9RRjVbfHyGRggOAag0dLRTUgywNQddmSDBwcN4fLox2P2zdPTing79dGjZB9Y-BT4RrAcHLqp3yFAIpX6x-ClnQ47jTzrVDm6wNAjJYWc5hl-IJLJUAyH3LcO57v8QCupUpuR_xCWurYiPs3LnJOz5bzHHAlKr63-INhhs2rkzs6bI8HuYRIh188QLCgmbTPOAIe2IG7qGidSSlPOR3QPvPX-dnZeeiMnbdBBy1eqYZh10OBwne94_8nfbPa3bdA3h7_d2dyZrxQ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96658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z2-GS-vT1p03EA89U2lc-_6qLISI34_VAL_AQaM-PW2kbNgyKS6dDpRuzXkoTSxFcyW2aIO0ZaJazpTWXmS30xsLKZ2ViyN-KsnPpUSAjs5bZRFGj6GTEFvIqCltJlrXLhtjQ-ype15GHb4VcyDMnIv0qdnnOnJo1NHi5V04h6oXsQF7yoNudr8wRE6zOYF9Ymrxx1P9EuZbRWoH0uSymy3JDsG1m-_sWiU4twaL8692ZAEud8OzyXxcyMsRS9gpvlNaO8gNJydGVM0_koY7FG_lP1cSglFxwr8ayxLimMKpnJN9R8V7Pto-YsjPtiA9HLBw4XRgdelzyh3T6XnVvgGuyqs_BRy3h6bHYYBJsaeOhzsns3Wb2PbUhdVyEEAtBaoHgrDXnYjyBoXXEZEWI1k6L7llxRQbPyHlJ_TULiVVtR7vXbWHwjnkJZYDMqyfYg9yqakcH7WzNfmn0JV3RIw7W0MyWVKG8LubkJwyXhbRe-VbCExpct0QYV-uACVH5hrfe0onRzg01w8nnEP7pUQUbk0KsKTXaqnRslfssytPAbiHv2PDssE9RBlDzrsKuosW0ca7fitfXXgYbu9AglbJx9v8nbySTfgwdbejmNKRRco20HFwhOe-ZhC4Ra4JJU73DvmbraFjUs_HVMkN50tdSHGDoXBN9gxDmv47B5taukQR75PstXUJV_bn1HnA9U9Ecno6VKtNA_VLbKBBmFywlA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56792"/>
            <a:ext cx="3941781" cy="22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iwVBjY6X-TWmOsc4bfHy4ON4fbV6r7qQWlpFcMxIMWfsOZhRS3hknNV5_pmxX0eKkI5ExzR_WT0K3rXguBNgDX2zky3eLhv5kUYyTVXxmB3Y9_SPpv4G54fXWOcGDylEzHuBiMns7oiRVLWwwNM-M9MaUQYAisC0eS8x2LxdHjQ9BVITDEctD0xJsIv4me79tMp1SNnRTvMrnUbVZKiix099UPQJszDvGhF8jSZBZ38Gy0zeimvpJHunEUQXw667uFo2LMwdhCg25gNbbicUhM6OZXH9P8hI7IKY52u45TxmXneMDg8cqUBAUzdywliE3ACM16p6Pn62kq2RTrDmmjzRl9ZDY1TzJ1Tm4sDszm-vhVrNi1ZztuzfpI3SzgJO8oZiShaNX-Hb5Nn0YtWYdPpS6NfPAaCPMXMwjG0Wcq2O99orJrViOODM-BT5AVgDfBEWzaNmnM0z45JS8n-wb_TFZGTDk8enpUkNLoAaeGFwzQ-ruuNct91uJZE1WN1i1ry6Hlgmoc0efqjMgv4cgP4AkqwnO_wKj0CrHK8XB3QC73Xh98MLvA01u_ikJ6fNabqki3GgKIQcREvm-QnX9LMkB90o4OFbXa-aTGXAB-cSgy5OrxFKTioaTamUaNSw6loGDxgDVdZ148s6Gdei8rGBwyYoMAllHD03nSXmmvf4RZ99n0j_ZHw2mAmJtPbmE9qc377K2nCtdU_M6BXnxoT2-Q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5" y="3933056"/>
            <a:ext cx="4172002" cy="23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3.googleusercontent.com/7J1_D83DgtVBDUNk2By53JOKndqiM0HTxr9hN-svLrFfjnxT3qHSYP2bPkhR2QJrfqPQU31ga852qZ0M3-lM-imq2eObUJFG9Bg-HOUQatijdY5D-e-JAO0FPB_PWw7KAvNNbNQYW6Gwev6oSXjf_BHD6i9cLRd3y78shlfYvWPxh1F_6ZxV9v_dRa64rgyJ6crmATZLYwXoembEHKFkXCDpCi9Bxn1AuJGKrPwZtr4aOIJBgjeoEyOs2X5CwWAs9fZBZNLW2re9dpeYdb_AmPvc37cPvIbQ8_hNLrXpFnwvJDU-gRVFwjRFArZb3xjOVk9ixn2iltw9wB_uj_o0hUCF4LNbYSodXL_5lAt3awVC02j5U8UlT97rBlA2EOKSep2o_mRblgjK-UzPCv9fYLB-EKbEIKpHCta1CFfFf61j5q2KfDg7-_p469kN2VvBlsmjNfFxbSNjMN-6tMgUDAzMNyfIt1ST6OJmV8g5b5YKUP5VlIiFg0gs6ecrgAqONmISAjiFnw7yw1olJqd2XqICk2LAwcd-BeYITSRx304DklJRWdEY8PcRLDLtx_qOPjyiOg9bBvVxtNp_8zQ8Hf-MyhinHyGoiq4HKIOTDszILlO90NurswO5HfXcXRWTz-D2jWPPwXZYUAMbuWCgbx2Plf2D8I-RfPKC6akwf3wtoXnkG49lVMxCyk8TiKJGP-jikN0rOmh-Zm_yH_MwgMqVYA=w1666-h937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1" y="3933056"/>
            <a:ext cx="4157805" cy="23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724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投資創業 公</a:t>
            </a:r>
            <a:r>
              <a:rPr lang="zh-TW" altLang="en-US" dirty="0" smtClean="0"/>
              <a:t>仔店</a:t>
            </a:r>
            <a:r>
              <a:rPr lang="en-US" altLang="zh-TW" dirty="0" smtClean="0"/>
              <a:t>(</a:t>
            </a:r>
            <a:r>
              <a:rPr lang="zh-TW" altLang="en-US" dirty="0" smtClean="0"/>
              <a:t>已歇業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5603" name="Picture 3" descr="D:\面試資料\Other\20200131_1718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46649"/>
            <a:ext cx="3855817" cy="21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D:\面試資料\Other\20170915_2359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670" y="1652401"/>
            <a:ext cx="3126754" cy="234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D:\面試資料\Other\20200202_1449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58" y="3996800"/>
            <a:ext cx="3771081" cy="21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60" y="4149079"/>
            <a:ext cx="2189574" cy="206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14729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D:\面試資料\Other\20191202_213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2" y="1370010"/>
            <a:ext cx="3456384" cy="19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2884984" y="3674141"/>
            <a:ext cx="432048" cy="46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1" name="Picture 3" descr="D:\面試資料\Other\20191202_215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2" y="4443997"/>
            <a:ext cx="3546153" cy="19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4791780" y="5013176"/>
            <a:ext cx="432048" cy="27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3" name="Picture 5" descr="D:\面試資料\Other\20191203_1539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05" y="1427046"/>
            <a:ext cx="3376864" cy="18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上箭號 5"/>
          <p:cNvSpPr/>
          <p:nvPr/>
        </p:nvSpPr>
        <p:spPr>
          <a:xfrm>
            <a:off x="6660232" y="3399677"/>
            <a:ext cx="504056" cy="4680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42192"/>
            <a:ext cx="29051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8316416" y="6309320"/>
            <a:ext cx="6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hlinkClick r:id="rId6" action="ppaction://hlinksldjump"/>
              </a:rPr>
              <a:t>Top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655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謝謝收聽</a:t>
            </a:r>
            <a:r>
              <a:rPr lang="en-US" altLang="zh-TW" dirty="0" smtClean="0"/>
              <a:t>/</a:t>
            </a:r>
            <a:r>
              <a:rPr lang="zh-TW" altLang="en-US" dirty="0" smtClean="0"/>
              <a:t>看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pPr algn="r"/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8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386024" cy="135416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刊登頁面</a:t>
            </a:r>
            <a:r>
              <a:rPr lang="en-US" altLang="zh-TW" sz="2000" dirty="0"/>
              <a:t>: </a:t>
            </a:r>
            <a:r>
              <a:rPr lang="zh-TW" altLang="en-US" sz="2000" u="sng" dirty="0">
                <a:hlinkClick r:id="rId2"/>
              </a:rPr>
              <a:t>國道視窗 </a:t>
            </a:r>
            <a:r>
              <a:rPr lang="en-US" altLang="zh-TW" sz="2000" u="sng" dirty="0">
                <a:hlinkClick r:id="rId2"/>
              </a:rPr>
              <a:t>- </a:t>
            </a:r>
            <a:r>
              <a:rPr lang="zh-TW" altLang="en-US" sz="2000" u="sng" dirty="0">
                <a:hlinkClick r:id="rId2"/>
              </a:rPr>
              <a:t>國道</a:t>
            </a:r>
            <a:r>
              <a:rPr lang="en-US" altLang="zh-TW" sz="2000" u="sng" dirty="0">
                <a:hlinkClick r:id="rId2"/>
              </a:rPr>
              <a:t>5</a:t>
            </a:r>
            <a:r>
              <a:rPr lang="zh-TW" altLang="en-US" sz="2000" u="sng" dirty="0">
                <a:hlinkClick r:id="rId2"/>
              </a:rPr>
              <a:t>號蘇澳交流道出口增設逆行車輛偵測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endParaRPr lang="zh-TW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8401402" y="6309320"/>
            <a:ext cx="5448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u="sng" dirty="0" smtClean="0">
                <a:hlinkClick r:id="rId3" action="ppaction://hlinksldjump"/>
              </a:rPr>
              <a:t>Top</a:t>
            </a:r>
            <a:r>
              <a:rPr lang="zh-TW" altLang="en-US" sz="1100" u="sng" dirty="0" smtClean="0"/>
              <a:t> </a:t>
            </a:r>
            <a:r>
              <a:rPr lang="en-US" altLang="zh-TW" sz="1100" dirty="0" smtClean="0"/>
              <a:t>(2/5</a:t>
            </a:r>
            <a:r>
              <a:rPr lang="en-US" altLang="zh-TW" sz="1100" dirty="0"/>
              <a:t>)</a:t>
            </a:r>
            <a:endParaRPr lang="zh-TW" altLang="en-US" sz="1100" dirty="0"/>
          </a:p>
          <a:p>
            <a:endParaRPr lang="en-US" altLang="zh-TW" sz="1100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05" y="1435560"/>
            <a:ext cx="7239469" cy="489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D:\Project_Backup\[programfile]\[教學擷取圖]\IVS教學畫面\M0248V05.03介面照片\設定主頁面 偵測模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04" y="692696"/>
            <a:ext cx="5400600" cy="268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559" y="4223877"/>
            <a:ext cx="430364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D:\面試資料\IVS\IVS介面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" y="620688"/>
            <a:ext cx="4104456" cy="30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4191604" y="3416506"/>
            <a:ext cx="5274310" cy="28263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(3/5)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5138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>
                <a:effectLst/>
              </a:rPr>
              <a:t>Multi detection wrong-way system </a:t>
            </a:r>
            <a:r>
              <a:rPr lang="en-US" altLang="zh-TW" sz="3200" dirty="0" smtClean="0">
                <a:effectLst/>
              </a:rPr>
              <a:t>of </a:t>
            </a:r>
            <a:r>
              <a:rPr lang="en-US" altLang="zh-TW" sz="3200" dirty="0">
                <a:effectLst/>
              </a:rPr>
              <a:t/>
            </a:r>
            <a:br>
              <a:rPr lang="en-US" altLang="zh-TW" sz="3200" dirty="0">
                <a:effectLst/>
              </a:rPr>
            </a:br>
            <a:r>
              <a:rPr lang="en-US" altLang="zh-TW" sz="3200" dirty="0">
                <a:effectLst/>
              </a:rPr>
              <a:t>Taiwan Freeway No. 5</a:t>
            </a:r>
            <a:r>
              <a:rPr lang="en-US" altLang="zh-TW" sz="3200" dirty="0" smtClean="0">
                <a:effectLst/>
              </a:rPr>
              <a:t>.</a:t>
            </a:r>
            <a:endParaRPr lang="zh-TW" altLang="en-US" sz="3200" dirty="0"/>
          </a:p>
        </p:txBody>
      </p:sp>
      <p:pic>
        <p:nvPicPr>
          <p:cNvPr id="10244" name="Picture 4" descr="https://lh3.googleusercontent.com/eVcHp-5lR3xAiLmoOIP5KbQWcI7aK2Mdldi2gUgxCqGDOzKtyWRuJLsWtFgq1Bw-FOCEUX9ydvXEW6OMODStMFLBxpyscTGcrFIkxmVlnIrfQlHehqEQAZsK71K03PXFDXxNk-c7niq2MC5eHo7HL96hExEMLHogzHi39BI3JX0QXTBrn0L-vSntl2Hou4N4COX3ep_56CuIls8tiiKqPFWeYgJi0cMAlsceWOHtiqPwywIlt68Fq6way5LBphRDlLUdJgbVkWu7kU6h_WAnP3w6jIS8l9WUVqAjUAUOkm7_XRMNV5EMJlTMgMZ819r2dRQw6x35znfMg3vvnMpommzjEp557uyykntOVBUWcxtC9b6EUOUMxHnJO_WcWLaJGe30GDsttZB8H5M_qJWyX6wOlBb2TsdEOJ--JvqAdhsjKI6-L3v56oTsM_naQGvw1vpJ7A2t-DR-6xgIfRCVlh6YJ85Qpl0WGw0bOEECUSihMvXvlf8EtXZiTtAsi4mQ7jvFl8heRgzVkVWEtraJ4ScNQ3pSDsSX8L28W7U7uU6wJlGQ-0HGQNCY0hQ8YANn5mixzX3X5auVs04z5Lu3mnd5rYYNqk-At4hE11Kzak_-kOtSKPqQwe7WxmkYSDYB-XTeD0f_ZeykNaWXDH33xYQ0TRrJ2JakSWb6drXYiTd-J5iaRzUaFqFbL4hrcfZmRk2GbnhH9X7K0ffG-79F_egsAw=w1666-h937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6" y="1731142"/>
            <a:ext cx="3816422" cy="21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3.googleusercontent.com/thFkPpIBsvyb7ixbuE0i6OnAD0xze7JHiNOCqp-1D0vSUbRBsvgY1qktZWWYxCYRyK2pSyqAI5jrUQwrqioYpKbtQarvQjdE6hKPcPvXCEJzgZzX_lHkDPjQSGg5ulbZOzlKBw0UlTbHQ3xcg6XBJClfxfgKzLbJLzW8jqkE-7qKqoqmI1jWFMByi4EayUjFSKBCLAHrVt7Fszt_9jjUA9Q0DF6z1pNxNwKwKa8e-s8NOR-dbKeVmVbOPPZ6VyNb3XaSWBEpNxsozp89FofQR3l67vhVPvEwYpXd0uc20b80YN1xfkhl4CwJ4hMUMxBv6xSTkAyuwvJf49cgACpwuI22KW4fqryg1k8OGtlE7qkslxl5RXWrhsqSEQjoOdgiyKvY_BxHC83gE28yXcy6mkDFnwUT9Nvtb1mcUXHz3DeMib3h3Y5GfZBm6cUapBSBVoDnTn2PG4zMQcJc9a__x6_BT9a_V6w4VDCaKePT6SSn4qnuRvvWOfx7FZvpiCHL4rqOqjwHFxzDNN1maoWJvsiJjwgu96ikMD9w7GXVJa-qVPM6MWZKre0JK_E-7nk_RG32IyCB_NkelTBsogSiTglYc_QgVfrXL8rlXyXPlB1QQn7WaxfF5mXOXP39qlxpqGgtvPe4kFpnAt6xFxqJCKLjb_-ZD8jngMKehFzdsdwn9t2ok6saeQiTLsvsrCuIeEB8v_JmXHx3hezHjD8V7Rtp1Q=w1666-h93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4056691"/>
            <a:ext cx="3816423" cy="21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3.googleusercontent.com/RFBkdpmm8LeGBdpImIQMMXCAIg7kcQyWERshXNmmNoPAmefKSzYEKFPlyv5poE_z7eCyXtrsWH4oOO8YgAf9VsdDEcBtrza7WXoMNyymap3HPHwhDYLwMdGfJXJ1Y7wPeM3Yuv6gWSsYBHIiOGLnqtGHC_edKMs73_P416_T4nGYrKp1ekqTW2hKQ4FYFZ_LjrilFZrLQfrSfynGEjk7VrUuzYnI8hGjb55_3nTU5tu62kKyaX5cpXnvHk2Ry_f4ZuyNieZEfgDotwvtcJpveSX9jwD4WlOjvILIHSqNjYJzPmZccen8CLDxSsX2prjH1E2HzFIPsDU_lgct83lyZsu1HItl4X7Iiccduy66X_cZ3s5TpOOhx81-CtkvFjbYT-8EmzuFTx2WVGBTTpjJl0-NXJhPT4WayJGqL2Koavpe5fSPccGZEcUwxwUNC32pzI1mUzKTFr4tZKJhc_eZ0tzO9NTZDG1l_gGVrE1J1tg0T8eTAm3tmbx2PYd1XHYGjK9tJypeUCIl38cr1Eu8TknPSjtnvBGVfaptT6TTH5HXX2lwm-An4WzkohqgluIkcwx0kSOsEOXOFv8r88znhKnfME7lwQY76bVB4FvZeF4RC323uiWj5xSR8gv3YhOlbqarKTomhxtZlRpV3JIFGn5GHdKmq5NPthnxoBSqLiQ9PCQIp7qxY9vRtfJHLmT1nzUQsJSvWsy9tQcZ-_C_l8b5Lg=w1666-h937-no?authuse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57038"/>
            <a:ext cx="3816423" cy="21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Picture 5" descr="https://lh3.googleusercontent.com/Cr7ZwP6mxdhkKAAbbD7KpnzpD-69ih9iKu0xqrFPlkuAwrwYjBW2evNaximYaNF68_6TXuyIyjutTeo-yBeefspoqtOmHixg1HApANI-tIhepsXTH1jpawu8Cxf8j30ejrM4T_bNe903gjhkkxCwiwi-8zfRVgYs0wKWZnLxUV8mAwtz3To3ME1qKMD9aFZ8LFyYxILXBhIRC-jStcyBiBulCV054ByS2jT5AWwKwiIqb1lymGboRI9_MFKxJFem-tXGlt84haMWdlH9s16im7yGARkffQ3PXWxCihyFYnnGqmyZ2uV6hkJxdPS9GK-vya9rYPrbUaCGdJdRq9CLvsTh51fePOZJhK-yKwNGrztV8ZQ5lTkbDKzeoeNWgAw10Z4VAKawfMa2ArMSQ5ryWuH9Xe7PoB728QNZ9uimNXNSLizJVud6NmAp4dTOWKWlx5_i0RFPpxu6GpruIrmS6_-CXCSipuhuJJFMACrXB3ubcF3yebERg6eS0Shl4xWXe22qPQKqi7NoZ3ZMJ3Nt_-HvDEAC9R2sGqdA1JSKbpBd16m8lrWFKxGcJFC3hcqEENSekWJX_5ab8Nq_OqJsmzcCsBVlApbeqAUHmNhaRWgaMgpSV9tC3JBkVfOa_5ojIdYT2NQsA7DKET3t4kuRvn91ssjb2MBH-gwbWDP1K9eBSzx76EGYTyXAYi1nRzfPj-17RZ--DqTkPx_qLxedCd2WRw=w1666-h937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9" y="4091715"/>
            <a:ext cx="3960441" cy="2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6" action="ppaction://hlinksldjump"/>
              </a:rPr>
              <a:t>Top</a:t>
            </a:r>
            <a:r>
              <a:rPr lang="en-US" altLang="zh-TW" u="sng" dirty="0" smtClean="0"/>
              <a:t>(4/5)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9734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20" y="1556792"/>
            <a:ext cx="483870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744416" cy="538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(5/5)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3714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20" y="274638"/>
            <a:ext cx="6881968" cy="1143000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綠捷能智控 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 休息站</a:t>
            </a:r>
            <a:r>
              <a:rPr lang="zh-TW" altLang="en-US" sz="3200" dirty="0"/>
              <a:t>停車場車輛計數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工作職掌</a:t>
            </a:r>
            <a:r>
              <a:rPr lang="en-US" altLang="zh-TW" sz="2000" dirty="0"/>
              <a:t>: SW/FW RD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Skill - C++, </a:t>
            </a:r>
            <a:r>
              <a:rPr lang="en-US" altLang="zh-TW" sz="2000" dirty="0" err="1"/>
              <a:t>Winform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FFmpeg</a:t>
            </a:r>
            <a:r>
              <a:rPr lang="en-US" altLang="zh-TW" sz="2000" dirty="0"/>
              <a:t>, Live555, RTSP, MySQL</a:t>
            </a:r>
          </a:p>
          <a:p>
            <a:r>
              <a:rPr lang="zh-TW" altLang="en-US" sz="2000" dirty="0"/>
              <a:t>主要成果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主從架構與</a:t>
            </a:r>
            <a:r>
              <a:rPr lang="en-US" altLang="zh-TW" sz="2000" dirty="0"/>
              <a:t>IPC</a:t>
            </a:r>
            <a:r>
              <a:rPr lang="zh-TW" altLang="en-US" sz="2000" dirty="0"/>
              <a:t>，實現出錯快速復歸提升穩定性與容錯度，滿足需置於戶外</a:t>
            </a:r>
            <a:r>
              <a:rPr lang="en-US" altLang="zh-TW" sz="2000" dirty="0"/>
              <a:t>24</a:t>
            </a:r>
            <a:r>
              <a:rPr lang="zh-TW" altLang="en-US" sz="2000" dirty="0"/>
              <a:t>小時不間斷運作需求</a:t>
            </a:r>
          </a:p>
          <a:p>
            <a:r>
              <a:rPr lang="zh-TW" altLang="en-US" sz="2000" dirty="0"/>
              <a:t>串流轉發服務有效降低攝影機負載</a:t>
            </a:r>
          </a:p>
          <a:p>
            <a:r>
              <a:rPr lang="zh-TW" altLang="en-US" sz="2000" dirty="0"/>
              <a:t>特色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/>
              <a:t>SOP</a:t>
            </a:r>
            <a:r>
              <a:rPr lang="zh-TW" altLang="en-US" sz="2000" dirty="0"/>
              <a:t>降低遠端部署難度，成功部署於中國二十幾個站點</a:t>
            </a:r>
          </a:p>
          <a:p>
            <a:r>
              <a:rPr lang="zh-TW" altLang="en-US" sz="2000" dirty="0"/>
              <a:t>符合使用者超作</a:t>
            </a:r>
            <a:r>
              <a:rPr lang="zh-TW" altLang="en-US" sz="2000" dirty="0" smtClean="0"/>
              <a:t>介面</a:t>
            </a:r>
            <a:endParaRPr lang="en-US" altLang="zh-TW" sz="2000" b="1" dirty="0">
              <a:latin typeface="+mn-ea"/>
            </a:endParaRPr>
          </a:p>
          <a:p>
            <a:pPr marL="0" indent="0">
              <a:buNone/>
            </a:pPr>
            <a:endParaRPr lang="en-US" altLang="zh-TW" sz="1400" b="1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1400" dirty="0">
                <a:hlinkClick r:id="rId2"/>
              </a:rPr>
              <a:t>詳細技術專案細節</a:t>
            </a:r>
            <a:endParaRPr lang="zh-TW" altLang="en-US" sz="1400" dirty="0"/>
          </a:p>
          <a:p>
            <a:pPr marL="0" indent="0">
              <a:buNone/>
            </a:pPr>
            <a:endParaRPr lang="zh-TW" altLang="en-US" sz="1400" b="1" dirty="0">
              <a:latin typeface="+mn-ea"/>
            </a:endParaRPr>
          </a:p>
        </p:txBody>
      </p:sp>
      <p:pic>
        <p:nvPicPr>
          <p:cNvPr id="1026" name="Picture 2" descr="C:\Users\gary8\Desktop\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59768"/>
            <a:ext cx="720080" cy="6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028384" y="6309320"/>
            <a:ext cx="91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4" action="ppaction://hlinksldjump"/>
              </a:rPr>
              <a:t>Top</a:t>
            </a:r>
            <a:r>
              <a:rPr lang="en-US" altLang="zh-TW" u="sng" dirty="0" smtClean="0"/>
              <a:t>(1/2)</a:t>
            </a:r>
            <a:endParaRPr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25883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4834</TotalTime>
  <Words>1213</Words>
  <Application>Microsoft Office PowerPoint</Application>
  <PresentationFormat>如螢幕大小 (4:3)</PresentationFormat>
  <Paragraphs>240</Paragraphs>
  <Slides>45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夏至</vt:lpstr>
      <vt:lpstr>個人簡報</vt:lpstr>
      <vt:lpstr>[公司][專案名稱]</vt:lpstr>
      <vt:lpstr>總覽</vt:lpstr>
      <vt:lpstr>    綠捷能智控 -車輛逆行偵測專案</vt:lpstr>
      <vt:lpstr>刊登頁面: 國道視窗 - 國道5號蘇澳交流道出口增設逆行車輛偵測 </vt:lpstr>
      <vt:lpstr>PowerPoint 簡報</vt:lpstr>
      <vt:lpstr>Multi detection wrong-way system of  Taiwan Freeway No. 5.</vt:lpstr>
      <vt:lpstr>PowerPoint 簡報</vt:lpstr>
      <vt:lpstr>綠捷能智控 - 休息站停車場車輛計數</vt:lpstr>
      <vt:lpstr>PowerPoint 簡報</vt:lpstr>
      <vt:lpstr>惠特科技  Probe - Motion 3-Axis system 升級案</vt:lpstr>
      <vt:lpstr>photonics automation</vt:lpstr>
      <vt:lpstr>Needle trace</vt:lpstr>
      <vt:lpstr>Needle trace</vt:lpstr>
      <vt:lpstr>Develop linear motion system</vt:lpstr>
      <vt:lpstr>Photoelectric Effect Testing</vt:lpstr>
      <vt:lpstr>auto loading wafer cassette</vt:lpstr>
      <vt:lpstr>     惠特科技 - Probe - Vision CCD</vt:lpstr>
      <vt:lpstr>PowerPoint 簡報</vt:lpstr>
      <vt:lpstr>Probe - source meter 主從架構優化案</vt:lpstr>
      <vt:lpstr>              三商電腦-台北捷運萬大線車站軟韌體</vt:lpstr>
      <vt:lpstr>PowerPoint 簡報</vt:lpstr>
      <vt:lpstr>   Nvidia jetson platform 串流與使用者介面</vt:lpstr>
      <vt:lpstr>專案頁面</vt:lpstr>
      <vt:lpstr>設定畫面</vt:lpstr>
      <vt:lpstr>辨識畫面</vt:lpstr>
      <vt:lpstr>PowerPoint 簡報</vt:lpstr>
      <vt:lpstr>OKR</vt:lpstr>
      <vt:lpstr>UI/Wire Flow</vt:lpstr>
      <vt:lpstr>Source Code Generator</vt:lpstr>
      <vt:lpstr>動態文件</vt:lpstr>
      <vt:lpstr>SideProject - Jenkins</vt:lpstr>
      <vt:lpstr>Side Project :  TeaOrFish</vt:lpstr>
      <vt:lpstr>Architecture</vt:lpstr>
      <vt:lpstr>DIY 1-溫濕度計</vt:lpstr>
      <vt:lpstr>DIY 2-紅外線遙控燈箱</vt:lpstr>
      <vt:lpstr>興趣2 水肺</vt:lpstr>
      <vt:lpstr>興趣3 露營</vt:lpstr>
      <vt:lpstr>興趣4 射箭</vt:lpstr>
      <vt:lpstr>興趣5 料理</vt:lpstr>
      <vt:lpstr>興趣6 旅遊&amp;攝影</vt:lpstr>
      <vt:lpstr>興趣7 舉辦團建</vt:lpstr>
      <vt:lpstr>投資創業 公仔店(已歇業)</vt:lpstr>
      <vt:lpstr>切魚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財團法人船舶暨海洋產業研發中心</dc:title>
  <dc:creator>許逸帆</dc:creator>
  <cp:lastModifiedBy>YF HSU</cp:lastModifiedBy>
  <cp:revision>245</cp:revision>
  <cp:lastPrinted>2025-07-28T15:04:17Z</cp:lastPrinted>
  <dcterms:created xsi:type="dcterms:W3CDTF">2021-07-06T08:25:44Z</dcterms:created>
  <dcterms:modified xsi:type="dcterms:W3CDTF">2025-09-01T13:00:52Z</dcterms:modified>
</cp:coreProperties>
</file>